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67"/>
  </p:notesMasterIdLst>
  <p:sldIdLst>
    <p:sldId id="261" r:id="rId2"/>
    <p:sldId id="262" r:id="rId3"/>
    <p:sldId id="263" r:id="rId4"/>
    <p:sldId id="264" r:id="rId5"/>
    <p:sldId id="278" r:id="rId6"/>
    <p:sldId id="281" r:id="rId7"/>
    <p:sldId id="265" r:id="rId8"/>
    <p:sldId id="269" r:id="rId9"/>
    <p:sldId id="268" r:id="rId10"/>
    <p:sldId id="311" r:id="rId11"/>
    <p:sldId id="267" r:id="rId12"/>
    <p:sldId id="266" r:id="rId13"/>
    <p:sldId id="310" r:id="rId14"/>
    <p:sldId id="270" r:id="rId15"/>
    <p:sldId id="271" r:id="rId16"/>
    <p:sldId id="275" r:id="rId17"/>
    <p:sldId id="274" r:id="rId18"/>
    <p:sldId id="273" r:id="rId19"/>
    <p:sldId id="272" r:id="rId20"/>
    <p:sldId id="277" r:id="rId21"/>
    <p:sldId id="280" r:id="rId22"/>
    <p:sldId id="279" r:id="rId23"/>
    <p:sldId id="282" r:id="rId24"/>
    <p:sldId id="321" r:id="rId25"/>
    <p:sldId id="276" r:id="rId26"/>
    <p:sldId id="260" r:id="rId27"/>
    <p:sldId id="283" r:id="rId28"/>
    <p:sldId id="309" r:id="rId29"/>
    <p:sldId id="284" r:id="rId30"/>
    <p:sldId id="285" r:id="rId31"/>
    <p:sldId id="257" r:id="rId32"/>
    <p:sldId id="286" r:id="rId33"/>
    <p:sldId id="256" r:id="rId34"/>
    <p:sldId id="314" r:id="rId35"/>
    <p:sldId id="287" r:id="rId36"/>
    <p:sldId id="258" r:id="rId37"/>
    <p:sldId id="297" r:id="rId38"/>
    <p:sldId id="298" r:id="rId39"/>
    <p:sldId id="315" r:id="rId40"/>
    <p:sldId id="288" r:id="rId41"/>
    <p:sldId id="289" r:id="rId42"/>
    <p:sldId id="313" r:id="rId43"/>
    <p:sldId id="312" r:id="rId44"/>
    <p:sldId id="320" r:id="rId45"/>
    <p:sldId id="290" r:id="rId46"/>
    <p:sldId id="302" r:id="rId47"/>
    <p:sldId id="303" r:id="rId48"/>
    <p:sldId id="304" r:id="rId49"/>
    <p:sldId id="306" r:id="rId50"/>
    <p:sldId id="305" r:id="rId51"/>
    <p:sldId id="291" r:id="rId52"/>
    <p:sldId id="299" r:id="rId53"/>
    <p:sldId id="300" r:id="rId54"/>
    <p:sldId id="292" r:id="rId55"/>
    <p:sldId id="301" r:id="rId56"/>
    <p:sldId id="293" r:id="rId57"/>
    <p:sldId id="294" r:id="rId58"/>
    <p:sldId id="295" r:id="rId59"/>
    <p:sldId id="317" r:id="rId60"/>
    <p:sldId id="307" r:id="rId61"/>
    <p:sldId id="318" r:id="rId62"/>
    <p:sldId id="296" r:id="rId63"/>
    <p:sldId id="308" r:id="rId64"/>
    <p:sldId id="316" r:id="rId65"/>
    <p:sldId id="31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E1D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185573-D698-46DB-996A-AA94674FAAB5}" type="datetimeFigureOut">
              <a:rPr lang="en-US" smtClean="0"/>
              <a:t>12/28/2016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1A9B9A-68D5-4634-9568-2FB772F5CA0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1A9B9A-68D5-4634-9568-2FB772F5CA09}" type="slidenum">
              <a:rPr lang="en-US" smtClean="0"/>
              <a:t>65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780414E-B568-4509-8524-D9EA40713E12}" type="datetime1">
              <a:rPr lang="en-US" smtClean="0"/>
              <a:t>12/28/2016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9095866-3371-4787-A21A-0F34FB32866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C7E9DD-59C0-438D-9500-364B15F58223}" type="datetime1">
              <a:rPr lang="en-US" smtClean="0"/>
              <a:t>12/28/2016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95866-3371-4787-A21A-0F34FB32866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B360FE1-42CF-45A1-B233-612D5A005A8F}" type="datetime1">
              <a:rPr lang="en-US" smtClean="0"/>
              <a:t>12/28/2016</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9095866-3371-4787-A21A-0F34FB32866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DEC7D65-11E2-4A7B-8D72-6FD65D4B9EF5}" type="datetime1">
              <a:rPr lang="en-US" smtClean="0"/>
              <a:t>12/28/2016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9095866-3371-4787-A21A-0F34FB32866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8C970BD-994F-451F-9A62-F750B0EBD1CB}" type="datetime1">
              <a:rPr lang="en-US" smtClean="0"/>
              <a:t>12/28/2016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9095866-3371-4787-A21A-0F34FB328663}"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F91420C9-5275-4CA8-BAEC-CDD583E98F51}" type="datetime1">
              <a:rPr lang="en-US" smtClean="0"/>
              <a:t>12/28/2016</a:t>
            </a:fld>
            <a:endParaRPr lang="en-US"/>
          </a:p>
        </p:txBody>
      </p:sp>
      <p:sp>
        <p:nvSpPr>
          <p:cNvPr id="10" name="Slide Number Placeholder 9"/>
          <p:cNvSpPr>
            <a:spLocks noGrp="1"/>
          </p:cNvSpPr>
          <p:nvPr>
            <p:ph type="sldNum" sz="quarter" idx="16"/>
          </p:nvPr>
        </p:nvSpPr>
        <p:spPr/>
        <p:txBody>
          <a:bodyPr rtlCol="0"/>
          <a:lstStyle/>
          <a:p>
            <a:fld id="{B9095866-3371-4787-A21A-0F34FB328663}"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505ECE7-F297-4098-9DCE-E93668184060}" type="datetime1">
              <a:rPr lang="en-US" smtClean="0"/>
              <a:t>12/28/2016</a:t>
            </a:fld>
            <a:endParaRPr lang="en-US"/>
          </a:p>
        </p:txBody>
      </p:sp>
      <p:sp>
        <p:nvSpPr>
          <p:cNvPr id="12" name="Slide Number Placeholder 11"/>
          <p:cNvSpPr>
            <a:spLocks noGrp="1"/>
          </p:cNvSpPr>
          <p:nvPr>
            <p:ph type="sldNum" sz="quarter" idx="16"/>
          </p:nvPr>
        </p:nvSpPr>
        <p:spPr/>
        <p:txBody>
          <a:bodyPr rtlCol="0"/>
          <a:lstStyle/>
          <a:p>
            <a:fld id="{B9095866-3371-4787-A21A-0F34FB328663}"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C77BA2-11D7-4686-91CB-BE3E0F680EE3}" type="datetime1">
              <a:rPr lang="en-US" smtClean="0"/>
              <a:t>12/28/2016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9095866-3371-4787-A21A-0F34FB32866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688EA-9BF4-4C74-B5A9-719D33EBF15A}" type="datetime1">
              <a:rPr lang="en-US" smtClean="0"/>
              <a:t>12/28/2016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9095866-3371-4787-A21A-0F34FB32866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97ED7AB-5068-4230-837D-5605249AAC8A}" type="datetime1">
              <a:rPr lang="en-US" smtClean="0"/>
              <a:t>12/28/2016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9095866-3371-4787-A21A-0F34FB328663}"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5AAB083B-AA10-4817-9499-5EE43EE82E1A}" type="datetime1">
              <a:rPr lang="en-US" smtClean="0"/>
              <a:t>12/28/2016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9095866-3371-4787-A21A-0F34FB328663}"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E572A7A-FF49-40FA-B30D-BADE07B4510B}" type="datetime1">
              <a:rPr lang="en-US" smtClean="0"/>
              <a:t>12/28/2016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9095866-3371-4787-A21A-0F34FB32866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cityofmadison.com/winter"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Streets Division Plowing Operations</a:t>
            </a:r>
            <a:br>
              <a:rPr lang="en-US" dirty="0" smtClean="0"/>
            </a:br>
            <a:r>
              <a:rPr lang="en-US" dirty="0" smtClean="0"/>
              <a:t>Hawk’s Landing</a:t>
            </a:r>
            <a:endParaRPr lang="en-US" dirty="0"/>
          </a:p>
        </p:txBody>
      </p:sp>
      <p:sp>
        <p:nvSpPr>
          <p:cNvPr id="5" name="Subtitle 4"/>
          <p:cNvSpPr>
            <a:spLocks noGrp="1"/>
          </p:cNvSpPr>
          <p:nvPr>
            <p:ph type="subTitle" idx="1"/>
          </p:nvPr>
        </p:nvSpPr>
        <p:spPr/>
        <p:txBody>
          <a:bodyPr/>
          <a:lstStyle/>
          <a:p>
            <a:r>
              <a:rPr lang="en-US" dirty="0" smtClean="0"/>
              <a:t>Winter 2016-17</a:t>
            </a:r>
            <a:endParaRPr lang="en-US" dirty="0"/>
          </a:p>
        </p:txBody>
      </p:sp>
      <p:sp>
        <p:nvSpPr>
          <p:cNvPr id="6" name="Slide Number Placeholder 5"/>
          <p:cNvSpPr>
            <a:spLocks noGrp="1"/>
          </p:cNvSpPr>
          <p:nvPr>
            <p:ph type="sldNum" sz="quarter" idx="12"/>
          </p:nvPr>
        </p:nvSpPr>
        <p:spPr/>
        <p:txBody>
          <a:bodyPr/>
          <a:lstStyle/>
          <a:p>
            <a:fld id="{B9095866-3371-4787-A21A-0F34FB328663}" type="slidenum">
              <a:rPr lang="en-US" smtClean="0"/>
              <a:pPr/>
              <a:t>1</a:t>
            </a:fld>
            <a:r>
              <a:rPr lang="en-US" dirty="0" smtClean="0"/>
              <a:t>/65</a:t>
            </a:r>
            <a:endParaRPr lang="en-US" dirty="0"/>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28600"/>
            <a:ext cx="8534400" cy="523220"/>
          </a:xfrm>
          <a:prstGeom prst="rect">
            <a:avLst/>
          </a:prstGeom>
          <a:noFill/>
        </p:spPr>
        <p:txBody>
          <a:bodyPr wrap="square" rtlCol="0">
            <a:spAutoFit/>
          </a:bodyPr>
          <a:lstStyle/>
          <a:p>
            <a:r>
              <a:rPr lang="en-US" sz="2800" dirty="0" smtClean="0">
                <a:solidFill>
                  <a:schemeClr val="tx2"/>
                </a:solidFill>
                <a:latin typeface="+mj-lt"/>
                <a:ea typeface="+mj-ea"/>
                <a:cs typeface="+mj-cs"/>
              </a:rPr>
              <a:t>Sand first areas in the Hawk’s Landing vicinity</a:t>
            </a:r>
          </a:p>
        </p:txBody>
      </p:sp>
      <p:pic>
        <p:nvPicPr>
          <p:cNvPr id="1028" name="Picture 4"/>
          <p:cNvPicPr>
            <a:picLocks noChangeAspect="1" noChangeArrowheads="1"/>
          </p:cNvPicPr>
          <p:nvPr/>
        </p:nvPicPr>
        <p:blipFill>
          <a:blip r:embed="rId2" cstate="print"/>
          <a:srcRect/>
          <a:stretch>
            <a:fillRect/>
          </a:stretch>
        </p:blipFill>
        <p:spPr bwMode="auto">
          <a:xfrm>
            <a:off x="304800" y="835622"/>
            <a:ext cx="8305800" cy="549850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10</a:t>
            </a:fld>
            <a:r>
              <a:rPr lang="en-US" dirty="0" smtClean="0"/>
              <a:t>/65</a:t>
            </a:r>
            <a:endParaRPr lang="en-US" dirty="0"/>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Areas covered by city salt routes </a:t>
            </a:r>
            <a:br>
              <a:rPr lang="en-US" dirty="0" smtClean="0"/>
            </a:br>
            <a:r>
              <a:rPr lang="en-US" dirty="0" smtClean="0"/>
              <a:t>&amp; sand first in Hawk’s Landing</a:t>
            </a:r>
            <a:endParaRPr lang="en-US" dirty="0"/>
          </a:p>
        </p:txBody>
      </p:sp>
      <p:sp>
        <p:nvSpPr>
          <p:cNvPr id="4" name="TextBox 3"/>
          <p:cNvSpPr txBox="1"/>
          <p:nvPr/>
        </p:nvSpPr>
        <p:spPr>
          <a:xfrm>
            <a:off x="990600" y="1524000"/>
            <a:ext cx="8001000" cy="307777"/>
          </a:xfrm>
          <a:prstGeom prst="rect">
            <a:avLst/>
          </a:prstGeom>
          <a:noFill/>
        </p:spPr>
        <p:txBody>
          <a:bodyPr wrap="square" rtlCol="0">
            <a:spAutoFit/>
          </a:bodyPr>
          <a:lstStyle/>
          <a:p>
            <a:r>
              <a:rPr lang="en-US" sz="1400" i="1" dirty="0" smtClean="0"/>
              <a:t>County Highway M (Pleasant View) is handled by the Dane County in your neighborhood</a:t>
            </a:r>
            <a:endParaRPr lang="en-US" sz="1400" i="1"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143000" y="1828800"/>
            <a:ext cx="6972871" cy="4632529"/>
          </a:xfrm>
          <a:prstGeom prst="rect">
            <a:avLst/>
          </a:prstGeom>
          <a:noFill/>
          <a:ln w="9525">
            <a:noFill/>
            <a:miter lim="800000"/>
            <a:headEnd/>
            <a:tailEnd/>
          </a:ln>
        </p:spPr>
      </p:pic>
      <p:sp>
        <p:nvSpPr>
          <p:cNvPr id="6" name="TextBox 5"/>
          <p:cNvSpPr txBox="1"/>
          <p:nvPr/>
        </p:nvSpPr>
        <p:spPr>
          <a:xfrm>
            <a:off x="152400" y="2209800"/>
            <a:ext cx="838200" cy="2031325"/>
          </a:xfrm>
          <a:prstGeom prst="rect">
            <a:avLst/>
          </a:prstGeom>
          <a:noFill/>
        </p:spPr>
        <p:txBody>
          <a:bodyPr wrap="square" rtlCol="0">
            <a:spAutoFit/>
          </a:bodyPr>
          <a:lstStyle/>
          <a:p>
            <a:r>
              <a:rPr lang="en-US" dirty="0" smtClean="0"/>
              <a:t>Red is salt route</a:t>
            </a:r>
          </a:p>
          <a:p>
            <a:endParaRPr lang="en-US" dirty="0" smtClean="0"/>
          </a:p>
          <a:p>
            <a:r>
              <a:rPr lang="en-US" dirty="0" smtClean="0"/>
              <a:t>Blue is sand first</a:t>
            </a:r>
            <a:endParaRPr lang="en-US" dirty="0"/>
          </a:p>
        </p:txBody>
      </p:sp>
      <p:sp>
        <p:nvSpPr>
          <p:cNvPr id="7" name="Slide Number Placeholder 6"/>
          <p:cNvSpPr>
            <a:spLocks noGrp="1"/>
          </p:cNvSpPr>
          <p:nvPr>
            <p:ph type="sldNum" sz="quarter" idx="12"/>
          </p:nvPr>
        </p:nvSpPr>
        <p:spPr/>
        <p:txBody>
          <a:bodyPr>
            <a:normAutofit fontScale="77500" lnSpcReduction="20000"/>
          </a:bodyPr>
          <a:lstStyle/>
          <a:p>
            <a:fld id="{B9095866-3371-4787-A21A-0F34FB328663}" type="slidenum">
              <a:rPr lang="en-US" smtClean="0"/>
              <a:pPr/>
              <a:t>11</a:t>
            </a:fld>
            <a:r>
              <a:rPr lang="en-US" dirty="0" smtClean="0"/>
              <a:t>/65</a:t>
            </a:r>
            <a:endParaRPr lang="en-US" dirty="0"/>
          </a:p>
        </p:txBody>
      </p:sp>
      <p:sp>
        <p:nvSpPr>
          <p:cNvPr id="8" name="Footer Placeholder 7"/>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Snow Response – Salt Routes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Salt routes are maintained 24 hours a day when needed as determined by Streets Division operations staff</a:t>
            </a:r>
          </a:p>
          <a:p>
            <a:r>
              <a:rPr lang="en-US" dirty="0" smtClean="0"/>
              <a:t>If it snows and covers the road, salt route crews will be out and crews will remain out until they are no longer needed</a:t>
            </a:r>
          </a:p>
          <a:p>
            <a:pPr lvl="1"/>
            <a:r>
              <a:rPr lang="en-US" dirty="0" smtClean="0"/>
              <a:t>Salt deployed at a rate of 300 pounds per 2-lane mile</a:t>
            </a:r>
          </a:p>
          <a:p>
            <a:r>
              <a:rPr lang="en-US" dirty="0" smtClean="0"/>
              <a:t>These are the only roads in the city that receive a salt treatment</a:t>
            </a:r>
          </a:p>
          <a:p>
            <a:pPr lvl="1"/>
            <a:r>
              <a:rPr lang="en-US" dirty="0" smtClean="0"/>
              <a:t>Only works at the volume we use when it is over 15 </a:t>
            </a:r>
            <a:r>
              <a:rPr lang="en-US" dirty="0" smtClean="0"/>
              <a:t>degrees</a:t>
            </a:r>
          </a:p>
          <a:p>
            <a:pPr lvl="1"/>
            <a:r>
              <a:rPr lang="en-US" dirty="0" smtClean="0"/>
              <a:t>If under 15 degrees? We only use sand.</a:t>
            </a:r>
            <a:r>
              <a:rPr lang="en-US" dirty="0" smtClean="0"/>
              <a:t> </a:t>
            </a:r>
            <a:endParaRPr lang="en-US" dirty="0" smtClean="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12</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Response – Brining	</a:t>
            </a:r>
            <a:endParaRPr lang="en-US" dirty="0"/>
          </a:p>
        </p:txBody>
      </p:sp>
      <p:sp>
        <p:nvSpPr>
          <p:cNvPr id="3" name="Content Placeholder 2"/>
          <p:cNvSpPr>
            <a:spLocks noGrp="1"/>
          </p:cNvSpPr>
          <p:nvPr>
            <p:ph sz="quarter" idx="1"/>
          </p:nvPr>
        </p:nvSpPr>
        <p:spPr>
          <a:xfrm>
            <a:off x="609600" y="1589567"/>
            <a:ext cx="8305800" cy="2677633"/>
          </a:xfrm>
        </p:spPr>
        <p:txBody>
          <a:bodyPr>
            <a:normAutofit fontScale="70000" lnSpcReduction="20000"/>
          </a:bodyPr>
          <a:lstStyle/>
          <a:p>
            <a:r>
              <a:rPr lang="en-US" dirty="0" smtClean="0"/>
              <a:t>On select major thoroughfares, if weather conditions allow, a saltwater brine is applied 24 to 48 hours prior to the event</a:t>
            </a:r>
          </a:p>
          <a:p>
            <a:pPr lvl="1"/>
            <a:r>
              <a:rPr lang="en-US" dirty="0" smtClean="0"/>
              <a:t>Brine helps keep snow from binding to the pavement and allows us to use less salt overall</a:t>
            </a:r>
          </a:p>
          <a:p>
            <a:pPr lvl="1"/>
            <a:r>
              <a:rPr lang="en-US" dirty="0" smtClean="0"/>
              <a:t>Not in Hawk’s Landing</a:t>
            </a:r>
          </a:p>
          <a:p>
            <a:pPr lvl="2"/>
            <a:r>
              <a:rPr lang="en-US" dirty="0" smtClean="0"/>
              <a:t>Yet…we lack the equipment and time to brine everywhere we would like to.</a:t>
            </a:r>
          </a:p>
          <a:p>
            <a:r>
              <a:rPr lang="en-US" dirty="0" smtClean="0"/>
              <a:t>Brine is 23.3% salt</a:t>
            </a:r>
          </a:p>
          <a:p>
            <a:r>
              <a:rPr lang="en-US" dirty="0" smtClean="0"/>
              <a:t>Brine also used when salt is spread in order to keep the salt on the crown of the roads.</a:t>
            </a:r>
          </a:p>
          <a:p>
            <a:endParaRPr lang="en-US" dirty="0"/>
          </a:p>
        </p:txBody>
      </p:sp>
      <p:pic>
        <p:nvPicPr>
          <p:cNvPr id="5" name="Content Placeholder 4" descr="002.jpg"/>
          <p:cNvPicPr>
            <a:picLocks noGrp="1" noChangeAspect="1"/>
          </p:cNvPicPr>
          <p:nvPr>
            <p:ph sz="quarter" idx="2"/>
          </p:nvPr>
        </p:nvPicPr>
        <p:blipFill>
          <a:blip r:embed="rId2" cstate="print"/>
          <a:stretch>
            <a:fillRect/>
          </a:stretch>
        </p:blipFill>
        <p:spPr>
          <a:xfrm>
            <a:off x="2895600" y="3962400"/>
            <a:ext cx="4800600" cy="2700338"/>
          </a:xfrm>
        </p:spPr>
      </p:pic>
      <p:sp>
        <p:nvSpPr>
          <p:cNvPr id="6" name="Slide Number Placeholder 5"/>
          <p:cNvSpPr>
            <a:spLocks noGrp="1"/>
          </p:cNvSpPr>
          <p:nvPr>
            <p:ph type="sldNum" sz="quarter" idx="16"/>
          </p:nvPr>
        </p:nvSpPr>
        <p:spPr/>
        <p:txBody>
          <a:bodyPr>
            <a:normAutofit fontScale="77500" lnSpcReduction="20000"/>
          </a:bodyPr>
          <a:lstStyle/>
          <a:p>
            <a:fld id="{B9095866-3371-4787-A21A-0F34FB328663}" type="slidenum">
              <a:rPr lang="en-US" smtClean="0"/>
              <a:pPr/>
              <a:t>13</a:t>
            </a:fld>
            <a:r>
              <a:rPr lang="en-US" dirty="0" smtClean="0"/>
              <a:t>/65</a:t>
            </a:r>
            <a:endParaRPr lang="en-US" dirty="0"/>
          </a:p>
        </p:txBody>
      </p:sp>
      <p:sp>
        <p:nvSpPr>
          <p:cNvPr id="7" name="Footer Placeholder 6"/>
          <p:cNvSpPr>
            <a:spLocks noGrp="1"/>
          </p:cNvSpPr>
          <p:nvPr>
            <p:ph type="ftr" sz="quarter" idx="17"/>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Snow Response – Area Sanders</a:t>
            </a:r>
            <a:endParaRPr lang="en-US" dirty="0"/>
          </a:p>
        </p:txBody>
      </p:sp>
      <p:sp>
        <p:nvSpPr>
          <p:cNvPr id="3" name="Content Placeholder 2"/>
          <p:cNvSpPr>
            <a:spLocks noGrp="1"/>
          </p:cNvSpPr>
          <p:nvPr>
            <p:ph sz="quarter" idx="1"/>
          </p:nvPr>
        </p:nvSpPr>
        <p:spPr/>
        <p:txBody>
          <a:bodyPr/>
          <a:lstStyle/>
          <a:p>
            <a:r>
              <a:rPr lang="en-US" dirty="0" smtClean="0"/>
              <a:t>For residential streets that are not serviced by a salt route, after the snow, patrol trucks called “Area Sanders” are deployed to apply sand to hills, curves, intersections, and areas of reported slippery spots.</a:t>
            </a:r>
          </a:p>
          <a:p>
            <a:r>
              <a:rPr lang="en-US" dirty="0" smtClean="0"/>
              <a:t>Depending on conditions, there can be anywhere between 5 and 10 sanding trucks deployed for the entire west side of Madison</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14</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914400"/>
          </a:xfrm>
        </p:spPr>
        <p:txBody>
          <a:bodyPr>
            <a:normAutofit/>
          </a:bodyPr>
          <a:lstStyle/>
          <a:p>
            <a:r>
              <a:rPr lang="en-US" dirty="0" smtClean="0"/>
              <a:t> </a:t>
            </a:r>
            <a:r>
              <a:rPr lang="en-US" sz="4000" dirty="0" smtClean="0"/>
              <a:t>Snow response is more than just streets</a:t>
            </a:r>
            <a:endParaRPr lang="en-US" sz="4000" dirty="0"/>
          </a:p>
        </p:txBody>
      </p:sp>
      <p:sp>
        <p:nvSpPr>
          <p:cNvPr id="3" name="Content Placeholder 2"/>
          <p:cNvSpPr>
            <a:spLocks noGrp="1"/>
          </p:cNvSpPr>
          <p:nvPr>
            <p:ph sz="quarter" idx="1"/>
          </p:nvPr>
        </p:nvSpPr>
        <p:spPr/>
        <p:txBody>
          <a:bodyPr>
            <a:normAutofit fontScale="92500" lnSpcReduction="20000"/>
          </a:bodyPr>
          <a:lstStyle/>
          <a:p>
            <a:r>
              <a:rPr lang="en-US" dirty="0" smtClean="0"/>
              <a:t>Crosswalks</a:t>
            </a:r>
          </a:p>
          <a:p>
            <a:r>
              <a:rPr lang="en-US" dirty="0" smtClean="0"/>
              <a:t>Bus stops</a:t>
            </a:r>
          </a:p>
          <a:p>
            <a:r>
              <a:rPr lang="en-US" dirty="0" smtClean="0"/>
              <a:t>City sidewalks</a:t>
            </a:r>
          </a:p>
          <a:p>
            <a:r>
              <a:rPr lang="en-US" dirty="0" smtClean="0"/>
              <a:t>Bike lanes (and some paths)</a:t>
            </a:r>
          </a:p>
          <a:p>
            <a:pPr lvl="1"/>
            <a:r>
              <a:rPr lang="en-US" dirty="0" smtClean="0"/>
              <a:t>City Engineering and Parks plow most of the off-street paths</a:t>
            </a:r>
          </a:p>
          <a:p>
            <a:r>
              <a:rPr lang="en-US" dirty="0" smtClean="0"/>
              <a:t>Snow hauling (when needed)</a:t>
            </a:r>
          </a:p>
          <a:p>
            <a:r>
              <a:rPr lang="en-US" dirty="0" smtClean="0"/>
              <a:t>Cleaning trucks (to prevent rusting)</a:t>
            </a:r>
          </a:p>
          <a:p>
            <a:r>
              <a:rPr lang="en-US" dirty="0" smtClean="0"/>
              <a:t>Alley &amp; carriage lane plowing</a:t>
            </a:r>
          </a:p>
          <a:p>
            <a:r>
              <a:rPr lang="en-US" dirty="0" smtClean="0"/>
              <a:t>Vision hazard removal</a:t>
            </a:r>
          </a:p>
          <a:p>
            <a:r>
              <a:rPr lang="en-US" dirty="0" smtClean="0"/>
              <a:t>Receiving salt &amp; sand</a:t>
            </a:r>
          </a:p>
          <a:p>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15</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Snow Response </a:t>
            </a:r>
            <a:br>
              <a:rPr lang="en-US" dirty="0" smtClean="0"/>
            </a:br>
            <a:r>
              <a:rPr lang="en-US" dirty="0" smtClean="0"/>
              <a:t>Over Three Inches on the Roads</a:t>
            </a:r>
            <a:endParaRPr lang="en-US" dirty="0"/>
          </a:p>
        </p:txBody>
      </p:sp>
      <p:sp>
        <p:nvSpPr>
          <p:cNvPr id="3" name="Content Placeholder 2"/>
          <p:cNvSpPr>
            <a:spLocks noGrp="1"/>
          </p:cNvSpPr>
          <p:nvPr>
            <p:ph sz="quarter" idx="1"/>
          </p:nvPr>
        </p:nvSpPr>
        <p:spPr/>
        <p:txBody>
          <a:bodyPr/>
          <a:lstStyle/>
          <a:p>
            <a:r>
              <a:rPr lang="en-US" dirty="0" smtClean="0"/>
              <a:t>When three inches or more of snow has accumulated on the roadway, a General Plow will likely be declared</a:t>
            </a:r>
          </a:p>
          <a:p>
            <a:r>
              <a:rPr lang="en-US" dirty="0" smtClean="0"/>
              <a:t>Both General Plows and Snow Emergencies mean the same thing for your neighborhood</a:t>
            </a:r>
          </a:p>
          <a:p>
            <a:pPr lvl="1"/>
            <a:r>
              <a:rPr lang="en-US" dirty="0" smtClean="0"/>
              <a:t>Alternate side parking tickets increase to $60 </a:t>
            </a:r>
            <a:r>
              <a:rPr lang="en-US" dirty="0" smtClean="0"/>
              <a:t>during snow emergencies is only difference felt here</a:t>
            </a:r>
            <a:endParaRPr lang="en-US" dirty="0" smtClean="0"/>
          </a:p>
          <a:p>
            <a:r>
              <a:rPr lang="en-US" dirty="0" smtClean="0"/>
              <a:t>All residential streets will be plowed</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16</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Where do we measure the snow?</a:t>
            </a:r>
            <a:endParaRPr lang="en-US" dirty="0"/>
          </a:p>
        </p:txBody>
      </p:sp>
      <p:sp>
        <p:nvSpPr>
          <p:cNvPr id="3" name="Content Placeholder 2"/>
          <p:cNvSpPr>
            <a:spLocks noGrp="1"/>
          </p:cNvSpPr>
          <p:nvPr>
            <p:ph sz="quarter" idx="1"/>
          </p:nvPr>
        </p:nvSpPr>
        <p:spPr/>
        <p:txBody>
          <a:bodyPr>
            <a:normAutofit fontScale="92500"/>
          </a:bodyPr>
          <a:lstStyle/>
          <a:p>
            <a:r>
              <a:rPr lang="en-US" dirty="0" smtClean="0"/>
              <a:t>There are different locations on residential streets on both sides of Madison that field staff test the snow depth on the </a:t>
            </a:r>
            <a:r>
              <a:rPr lang="en-US" dirty="0" smtClean="0"/>
              <a:t>roads.</a:t>
            </a:r>
          </a:p>
          <a:p>
            <a:pPr lvl="1"/>
            <a:r>
              <a:rPr lang="en-US" dirty="0" smtClean="0"/>
              <a:t>Often use dead ends since there’s less traffic</a:t>
            </a:r>
            <a:endParaRPr lang="en-US" dirty="0" smtClean="0"/>
          </a:p>
          <a:p>
            <a:r>
              <a:rPr lang="en-US" dirty="0" smtClean="0"/>
              <a:t>Routinely, some areas of the city receive more snow than others, but we can’t plow only part of the city. </a:t>
            </a:r>
          </a:p>
          <a:p>
            <a:pPr lvl="1"/>
            <a:r>
              <a:rPr lang="en-US" dirty="0" smtClean="0"/>
              <a:t> For example, we could never plow Cardinal Glen because they had 3 inches but not Hawk’s because they had 2.5.</a:t>
            </a:r>
          </a:p>
          <a:p>
            <a:pPr lvl="1"/>
            <a:r>
              <a:rPr lang="en-US" dirty="0" smtClean="0"/>
              <a:t>We have to make a judgment call if the snow is deep enough throughout the city to plow everyone</a:t>
            </a:r>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17</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depth snow depth</a:t>
            </a:r>
            <a:endParaRPr lang="en-US" dirty="0"/>
          </a:p>
        </p:txBody>
      </p:sp>
      <p:sp>
        <p:nvSpPr>
          <p:cNvPr id="3" name="Content Placeholder 2"/>
          <p:cNvSpPr>
            <a:spLocks noGrp="1"/>
          </p:cNvSpPr>
          <p:nvPr>
            <p:ph sz="quarter" idx="1"/>
          </p:nvPr>
        </p:nvSpPr>
        <p:spPr/>
        <p:txBody>
          <a:bodyPr>
            <a:normAutofit/>
          </a:bodyPr>
          <a:lstStyle/>
          <a:p>
            <a:r>
              <a:rPr lang="en-US" dirty="0" smtClean="0"/>
              <a:t>The key words here are “on the road.”</a:t>
            </a:r>
          </a:p>
          <a:p>
            <a:r>
              <a:rPr lang="en-US" dirty="0" smtClean="0"/>
              <a:t>Official snow depths reported by the news are not the same thing as snow on the roads.</a:t>
            </a:r>
          </a:p>
          <a:p>
            <a:r>
              <a:rPr lang="en-US" dirty="0" smtClean="0"/>
              <a:t>Official snow depths on the news are captured by laying a piece of plywood out in a grassy area with a snow gauge on top</a:t>
            </a:r>
          </a:p>
          <a:p>
            <a:r>
              <a:rPr lang="en-US" dirty="0" smtClean="0"/>
              <a:t>Official snow depth does not account for the melting of snow caused by warmer road temperatures</a:t>
            </a:r>
          </a:p>
          <a:p>
            <a:r>
              <a:rPr lang="en-US" dirty="0" smtClean="0"/>
              <a:t>Also, consider neighborhood geography</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18</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1752600"/>
            <a:ext cx="7315200" cy="685800"/>
          </a:xfrm>
        </p:spPr>
        <p:txBody>
          <a:bodyPr>
            <a:normAutofit fontScale="90000"/>
          </a:bodyPr>
          <a:lstStyle/>
          <a:p>
            <a:r>
              <a:rPr lang="en-US" dirty="0" smtClean="0"/>
              <a:t>Time out, buckaroo! What about the winter of 2015-2016!  We got 5 inches of snow just before Thanksgiving and nobody plowed. That was over three inches. What gives, </a:t>
            </a:r>
            <a:r>
              <a:rPr lang="en-US" dirty="0" err="1" smtClean="0"/>
              <a:t>bub</a:t>
            </a:r>
            <a:r>
              <a:rPr lang="en-US" dirty="0" smtClean="0"/>
              <a:t>?</a:t>
            </a:r>
            <a:endParaRPr lang="en-US" dirty="0"/>
          </a:p>
        </p:txBody>
      </p:sp>
      <p:sp>
        <p:nvSpPr>
          <p:cNvPr id="3" name="Content Placeholder 2"/>
          <p:cNvSpPr>
            <a:spLocks noGrp="1"/>
          </p:cNvSpPr>
          <p:nvPr>
            <p:ph type="body" sz="half" idx="4294967295"/>
          </p:nvPr>
        </p:nvSpPr>
        <p:spPr>
          <a:xfrm>
            <a:off x="914400" y="4343400"/>
            <a:ext cx="7315200" cy="685800"/>
          </a:xfrm>
        </p:spPr>
        <p:txBody>
          <a:bodyPr>
            <a:normAutofit fontScale="85000" lnSpcReduction="10000"/>
          </a:bodyPr>
          <a:lstStyle/>
          <a:p>
            <a:r>
              <a:rPr lang="en-US" dirty="0" smtClean="0"/>
              <a:t>Remember – be a closer…be like Mariano Rivera…</a:t>
            </a:r>
            <a:endParaRPr lang="en-US" dirty="0"/>
          </a:p>
        </p:txBody>
      </p:sp>
      <p:pic>
        <p:nvPicPr>
          <p:cNvPr id="34818" name="Picture 2" descr="Image result for smiling mariano rivera"/>
          <p:cNvPicPr>
            <a:picLocks noChangeAspect="1" noChangeArrowheads="1"/>
          </p:cNvPicPr>
          <p:nvPr/>
        </p:nvPicPr>
        <p:blipFill>
          <a:blip r:embed="rId2" cstate="print"/>
          <a:srcRect/>
          <a:stretch>
            <a:fillRect/>
          </a:stretch>
        </p:blipFill>
        <p:spPr bwMode="auto">
          <a:xfrm>
            <a:off x="2971800" y="4724400"/>
            <a:ext cx="2590800" cy="1742703"/>
          </a:xfrm>
          <a:prstGeom prst="rect">
            <a:avLst/>
          </a:prstGeom>
          <a:noFill/>
        </p:spPr>
      </p:pic>
      <p:sp>
        <p:nvSpPr>
          <p:cNvPr id="5" name="Slide Number Placeholder 4"/>
          <p:cNvSpPr>
            <a:spLocks noGrp="1"/>
          </p:cNvSpPr>
          <p:nvPr>
            <p:ph type="sldNum" sz="quarter" idx="12"/>
          </p:nvPr>
        </p:nvSpPr>
        <p:spPr/>
        <p:txBody>
          <a:bodyPr>
            <a:normAutofit fontScale="77500" lnSpcReduction="20000"/>
          </a:bodyPr>
          <a:lstStyle/>
          <a:p>
            <a:fld id="{B9095866-3371-4787-A21A-0F34FB328663}" type="slidenum">
              <a:rPr lang="en-US" smtClean="0"/>
              <a:pPr/>
              <a:t>19</a:t>
            </a:fld>
            <a:r>
              <a:rPr lang="en-US" dirty="0" smtClean="0"/>
              <a:t>/65</a:t>
            </a:r>
            <a:endParaRPr lang="en-US" dirty="0"/>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pPr marL="514350" indent="-514350">
              <a:buAutoNum type="arabicPeriod"/>
            </a:pPr>
            <a:r>
              <a:rPr lang="en-US" dirty="0" smtClean="0"/>
              <a:t>Outline City of Madison Streets Division’s response to snowfall events in Madison</a:t>
            </a:r>
          </a:p>
          <a:p>
            <a:pPr marL="514350" indent="-514350">
              <a:buAutoNum type="arabicPeriod"/>
            </a:pPr>
            <a:r>
              <a:rPr lang="en-US" dirty="0" smtClean="0"/>
              <a:t>Answer questions about our snowfall response procedures</a:t>
            </a:r>
          </a:p>
          <a:p>
            <a:pPr marL="834390" lvl="1" indent="-514350">
              <a:buAutoNum type="arabicPeriod"/>
            </a:pPr>
            <a:r>
              <a:rPr lang="en-US" dirty="0" smtClean="0"/>
              <a:t>However, we need you to hold questions to the end of the presentation - there’s a lot to cover</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9095866-3371-4787-A21A-0F34FB328663}" type="slidenum">
              <a:rPr lang="en-US" smtClean="0"/>
              <a:pPr/>
              <a:t>2</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out - Explained</a:t>
            </a:r>
            <a:endParaRPr lang="en-US" dirty="0"/>
          </a:p>
        </p:txBody>
      </p:sp>
      <p:sp>
        <p:nvSpPr>
          <p:cNvPr id="3" name="Content Placeholder 2"/>
          <p:cNvSpPr>
            <a:spLocks noGrp="1"/>
          </p:cNvSpPr>
          <p:nvPr>
            <p:ph sz="quarter" idx="1"/>
          </p:nvPr>
        </p:nvSpPr>
        <p:spPr/>
        <p:txBody>
          <a:bodyPr>
            <a:normAutofit fontScale="92500"/>
          </a:bodyPr>
          <a:lstStyle/>
          <a:p>
            <a:r>
              <a:rPr lang="en-US" dirty="0" smtClean="0"/>
              <a:t>Decisions are not made in a vacuum but in a continuum</a:t>
            </a:r>
          </a:p>
          <a:p>
            <a:r>
              <a:rPr lang="en-US" dirty="0" smtClean="0"/>
              <a:t>Related predicted weather events may affect how we need to respond to a given storm</a:t>
            </a:r>
          </a:p>
          <a:p>
            <a:r>
              <a:rPr lang="en-US" dirty="0" smtClean="0"/>
              <a:t>If we get three inches of snow on the road, but it will be 60 degrees the next day, why spend a quarter million of taxpayer dollars on plowing something that will melt quickly?</a:t>
            </a:r>
          </a:p>
          <a:p>
            <a:r>
              <a:rPr lang="en-US" dirty="0" smtClean="0"/>
              <a:t>We are stewards of </a:t>
            </a:r>
            <a:r>
              <a:rPr lang="en-US" dirty="0" smtClean="0"/>
              <a:t>resources – both financial and environmental - </a:t>
            </a:r>
            <a:r>
              <a:rPr lang="en-US" dirty="0" smtClean="0"/>
              <a:t>plus tasked with keeping the roads </a:t>
            </a:r>
            <a:r>
              <a:rPr lang="en-US" dirty="0" smtClean="0"/>
              <a:t>safe so the city can function.  </a:t>
            </a:r>
            <a:r>
              <a:rPr lang="en-US" dirty="0" smtClean="0"/>
              <a:t>It is a constant balancing act.</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20</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Snow Response – General Plowing </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When a general plow is called, crews begin plowing when the snow has ended or near the end of the storm</a:t>
            </a:r>
          </a:p>
          <a:p>
            <a:pPr lvl="1"/>
            <a:r>
              <a:rPr lang="en-US" dirty="0" smtClean="0"/>
              <a:t>Otherwise, we’d just have to plow them all again, doubling the workload &amp; cost</a:t>
            </a:r>
          </a:p>
          <a:p>
            <a:r>
              <a:rPr lang="en-US" dirty="0" smtClean="0"/>
              <a:t>We try to plow overnight so there’s less traffic, but the storms don’t always cooperate.</a:t>
            </a:r>
          </a:p>
          <a:p>
            <a:r>
              <a:rPr lang="en-US" dirty="0" smtClean="0"/>
              <a:t>Sometimes Madison can go to bed with it snowing and wake with roads clear – but cannot always happen.</a:t>
            </a:r>
          </a:p>
          <a:p>
            <a:pPr lvl="1">
              <a:buNone/>
            </a:pPr>
            <a:endParaRPr lang="en-US" dirty="0" smtClean="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21</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 Plowing –Bodies &amp; Trucks</a:t>
            </a:r>
            <a:endParaRPr lang="en-US" dirty="0"/>
          </a:p>
        </p:txBody>
      </p:sp>
      <p:sp>
        <p:nvSpPr>
          <p:cNvPr id="3" name="Content Placeholder 2"/>
          <p:cNvSpPr>
            <a:spLocks noGrp="1"/>
          </p:cNvSpPr>
          <p:nvPr>
            <p:ph sz="quarter" idx="1"/>
          </p:nvPr>
        </p:nvSpPr>
        <p:spPr/>
        <p:txBody>
          <a:bodyPr>
            <a:normAutofit/>
          </a:bodyPr>
          <a:lstStyle/>
          <a:p>
            <a:r>
              <a:rPr lang="en-US" dirty="0" smtClean="0"/>
              <a:t>Over 150* pieces of equipment are deployed during general plows this includes equipment from</a:t>
            </a:r>
          </a:p>
          <a:p>
            <a:pPr lvl="1"/>
            <a:r>
              <a:rPr lang="en-US" dirty="0" smtClean="0"/>
              <a:t>Streets Division</a:t>
            </a:r>
          </a:p>
          <a:p>
            <a:pPr lvl="1"/>
            <a:r>
              <a:rPr lang="en-US" dirty="0" smtClean="0"/>
              <a:t>Parks Department</a:t>
            </a:r>
          </a:p>
          <a:p>
            <a:pPr lvl="1"/>
            <a:r>
              <a:rPr lang="en-US" dirty="0" smtClean="0"/>
              <a:t>Engineering</a:t>
            </a:r>
          </a:p>
          <a:p>
            <a:pPr lvl="1"/>
            <a:r>
              <a:rPr lang="en-US" dirty="0" smtClean="0"/>
              <a:t>Contractors</a:t>
            </a:r>
          </a:p>
          <a:p>
            <a:pPr lvl="1">
              <a:buNone/>
            </a:pPr>
            <a:r>
              <a:rPr lang="en-US" dirty="0" smtClean="0"/>
              <a:t>*Actual number of pieces of equipment varies by what &amp; who are available at the time of the storm</a:t>
            </a:r>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22</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Plowing – The Goal</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t>General plows take 10 to 12 hours to complete.</a:t>
            </a:r>
          </a:p>
          <a:p>
            <a:pPr lvl="1"/>
            <a:r>
              <a:rPr lang="en-US" dirty="0" smtClean="0"/>
              <a:t>The goal is to make all the streets in the city accessible.</a:t>
            </a:r>
          </a:p>
          <a:p>
            <a:pPr lvl="1"/>
            <a:r>
              <a:rPr lang="en-US" dirty="0" smtClean="0"/>
              <a:t>This means getting the snow out of the street.</a:t>
            </a:r>
          </a:p>
          <a:p>
            <a:pPr lvl="1"/>
            <a:r>
              <a:rPr lang="en-US" dirty="0" smtClean="0"/>
              <a:t>With alternate side parking rules, we hope to clear at least one side of every street all the way to the curb.</a:t>
            </a:r>
          </a:p>
          <a:p>
            <a:pPr lvl="1"/>
            <a:r>
              <a:rPr lang="en-US" dirty="0" smtClean="0"/>
              <a:t>General plows end when each street has been plowed.</a:t>
            </a:r>
          </a:p>
          <a:p>
            <a:r>
              <a:rPr lang="en-US" dirty="0" smtClean="0"/>
              <a:t>After the general plow, crews are assigned to salt </a:t>
            </a:r>
            <a:r>
              <a:rPr lang="en-US" dirty="0" smtClean="0"/>
              <a:t>routes, sand first routes, </a:t>
            </a:r>
            <a:r>
              <a:rPr lang="en-US" dirty="0" smtClean="0"/>
              <a:t>and area sanding</a:t>
            </a:r>
          </a:p>
          <a:p>
            <a:pPr lvl="1"/>
            <a:r>
              <a:rPr lang="en-US" dirty="0" smtClean="0"/>
              <a:t>Area sanders focus on residentials area that are in need of attention and apply sand to slippery spots</a:t>
            </a:r>
          </a:p>
          <a:p>
            <a:pPr lvl="1"/>
            <a:r>
              <a:rPr lang="en-US" dirty="0" smtClean="0"/>
              <a:t>Salt routes trucks </a:t>
            </a:r>
            <a:r>
              <a:rPr lang="en-US" dirty="0" smtClean="0"/>
              <a:t>&amp; sand first cover their assigned routes</a:t>
            </a:r>
            <a:endParaRPr lang="en-US" dirty="0" smtClean="0"/>
          </a:p>
          <a:p>
            <a:r>
              <a:rPr lang="en-US" dirty="0" smtClean="0"/>
              <a:t>Finally, another shift is needed to come in at midnight the night after a general plow to plow the side of the street we were not able to get due to alternate side parking</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23</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Plow timeline example</a:t>
            </a:r>
            <a:br>
              <a:rPr lang="en-US" dirty="0" smtClean="0"/>
            </a:br>
            <a:r>
              <a:rPr lang="en-US" sz="1600" i="1" dirty="0" smtClean="0"/>
              <a:t>(this assumes ideal conditions with no complications, of course)</a:t>
            </a:r>
            <a:endParaRPr lang="en-US" dirty="0"/>
          </a:p>
        </p:txBody>
      </p:sp>
      <p:sp>
        <p:nvSpPr>
          <p:cNvPr id="3" name="Content Placeholder 2"/>
          <p:cNvSpPr>
            <a:spLocks noGrp="1"/>
          </p:cNvSpPr>
          <p:nvPr>
            <p:ph sz="quarter" idx="1"/>
          </p:nvPr>
        </p:nvSpPr>
        <p:spPr/>
        <p:txBody>
          <a:bodyPr>
            <a:normAutofit fontScale="92500" lnSpcReduction="20000"/>
          </a:bodyPr>
          <a:lstStyle/>
          <a:p>
            <a:r>
              <a:rPr lang="en-US" u="sng" dirty="0" smtClean="0">
                <a:solidFill>
                  <a:srgbClr val="00B050"/>
                </a:solidFill>
              </a:rPr>
              <a:t>12pm – 9pm Sunday</a:t>
            </a:r>
            <a:r>
              <a:rPr lang="en-US" dirty="0" smtClean="0">
                <a:solidFill>
                  <a:srgbClr val="00B050"/>
                </a:solidFill>
              </a:rPr>
              <a:t>: Snow! Over three inches accumulates</a:t>
            </a:r>
            <a:endParaRPr lang="en-US" u="sng" dirty="0" smtClean="0">
              <a:solidFill>
                <a:srgbClr val="00B050"/>
              </a:solidFill>
            </a:endParaRPr>
          </a:p>
          <a:p>
            <a:r>
              <a:rPr lang="en-US" u="sng" dirty="0" smtClean="0">
                <a:solidFill>
                  <a:srgbClr val="00B050"/>
                </a:solidFill>
              </a:rPr>
              <a:t>9pm – Sunday</a:t>
            </a:r>
            <a:r>
              <a:rPr lang="en-US" dirty="0" smtClean="0">
                <a:solidFill>
                  <a:srgbClr val="00B050"/>
                </a:solidFill>
              </a:rPr>
              <a:t>: Snow stops. General plow begins</a:t>
            </a:r>
          </a:p>
          <a:p>
            <a:r>
              <a:rPr lang="en-US" u="sng" dirty="0" smtClean="0">
                <a:solidFill>
                  <a:srgbClr val="0070C0"/>
                </a:solidFill>
              </a:rPr>
              <a:t>7am – Monday</a:t>
            </a:r>
            <a:r>
              <a:rPr lang="en-US" dirty="0" smtClean="0">
                <a:solidFill>
                  <a:srgbClr val="0070C0"/>
                </a:solidFill>
              </a:rPr>
              <a:t>: Plow complete &amp; crews transition to salt routes &amp; area sanding (other Streets services performed starting now as well)</a:t>
            </a:r>
          </a:p>
          <a:p>
            <a:r>
              <a:rPr lang="en-US" u="sng" dirty="0" smtClean="0">
                <a:solidFill>
                  <a:srgbClr val="0070C0"/>
                </a:solidFill>
              </a:rPr>
              <a:t>3pm – Monday</a:t>
            </a:r>
            <a:r>
              <a:rPr lang="en-US" dirty="0" smtClean="0">
                <a:solidFill>
                  <a:srgbClr val="0070C0"/>
                </a:solidFill>
              </a:rPr>
              <a:t>: Salt routes maintained through evening rush</a:t>
            </a:r>
          </a:p>
          <a:p>
            <a:r>
              <a:rPr lang="en-US" u="sng" dirty="0" smtClean="0">
                <a:solidFill>
                  <a:srgbClr val="FF0000"/>
                </a:solidFill>
              </a:rPr>
              <a:t>12am – Tuesday</a:t>
            </a:r>
            <a:r>
              <a:rPr lang="en-US" dirty="0" smtClean="0">
                <a:solidFill>
                  <a:srgbClr val="FF0000"/>
                </a:solidFill>
              </a:rPr>
              <a:t>: Alternate side parking plowing</a:t>
            </a:r>
          </a:p>
          <a:p>
            <a:r>
              <a:rPr lang="en-US" u="sng" dirty="0" smtClean="0">
                <a:solidFill>
                  <a:srgbClr val="FF0000"/>
                </a:solidFill>
              </a:rPr>
              <a:t>7am – Tuesday</a:t>
            </a:r>
            <a:r>
              <a:rPr lang="en-US" dirty="0" smtClean="0">
                <a:solidFill>
                  <a:srgbClr val="FF0000"/>
                </a:solidFill>
              </a:rPr>
              <a:t>: Area sanders and plow backs </a:t>
            </a:r>
          </a:p>
          <a:p>
            <a:r>
              <a:rPr lang="en-US" u="sng" dirty="0" smtClean="0">
                <a:solidFill>
                  <a:srgbClr val="FF0000"/>
                </a:solidFill>
              </a:rPr>
              <a:t>3pm – Tuesday: </a:t>
            </a:r>
            <a:r>
              <a:rPr lang="en-US" dirty="0" smtClean="0">
                <a:solidFill>
                  <a:srgbClr val="FF0000"/>
                </a:solidFill>
              </a:rPr>
              <a:t>Everything back to winter normal.</a:t>
            </a:r>
            <a:endParaRPr lang="en-US" dirty="0">
              <a:solidFill>
                <a:srgbClr val="FF0000"/>
              </a:solidFill>
            </a:endParaRPr>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24</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229600" cy="457200"/>
          </a:xfrm>
        </p:spPr>
        <p:txBody>
          <a:bodyPr>
            <a:normAutofit fontScale="90000"/>
          </a:bodyPr>
          <a:lstStyle/>
          <a:p>
            <a:r>
              <a:rPr lang="en-US" dirty="0" smtClean="0"/>
              <a:t>What needs to be plowed</a:t>
            </a:r>
            <a:endParaRPr lang="en-US" dirty="0"/>
          </a:p>
        </p:txBody>
      </p:sp>
      <p:pic>
        <p:nvPicPr>
          <p:cNvPr id="2050" name="Picture 2"/>
          <p:cNvPicPr>
            <a:picLocks noGrp="1" noChangeAspect="1" noChangeArrowheads="1"/>
          </p:cNvPicPr>
          <p:nvPr>
            <p:ph sz="quarter" idx="4294967295"/>
          </p:nvPr>
        </p:nvPicPr>
        <p:blipFill>
          <a:blip r:embed="rId2" cstate="print"/>
          <a:srcRect/>
          <a:stretch>
            <a:fillRect/>
          </a:stretch>
        </p:blipFill>
        <p:spPr bwMode="auto">
          <a:xfrm>
            <a:off x="533400" y="739361"/>
            <a:ext cx="7948613" cy="591585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25</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Mile Plowing – Citywide	</a:t>
            </a:r>
            <a:endParaRPr lang="en-US" dirty="0"/>
          </a:p>
        </p:txBody>
      </p:sp>
      <p:sp>
        <p:nvSpPr>
          <p:cNvPr id="3" name="Content Placeholder 2"/>
          <p:cNvSpPr>
            <a:spLocks noGrp="1"/>
          </p:cNvSpPr>
          <p:nvPr>
            <p:ph sz="quarter" idx="1"/>
          </p:nvPr>
        </p:nvSpPr>
        <p:spPr/>
        <p:txBody>
          <a:bodyPr/>
          <a:lstStyle/>
          <a:p>
            <a:r>
              <a:rPr lang="en-US" dirty="0" smtClean="0"/>
              <a:t>In the city of Madison, there are 1,793 lane miles to plow.</a:t>
            </a:r>
          </a:p>
          <a:p>
            <a:pPr lvl="1"/>
            <a:r>
              <a:rPr lang="en-US" dirty="0" smtClean="0"/>
              <a:t>What is a “lane mile”?</a:t>
            </a:r>
          </a:p>
          <a:p>
            <a:pPr lvl="2"/>
            <a:r>
              <a:rPr lang="en-US" dirty="0" smtClean="0"/>
              <a:t>A lane mile is a mile of each lane of traffic.  </a:t>
            </a:r>
          </a:p>
          <a:p>
            <a:pPr lvl="2"/>
            <a:r>
              <a:rPr lang="en-US" dirty="0" smtClean="0"/>
              <a:t>Imagine a 1-mile long stretch of a 4-lane road.  That piece contains 4 lane miles and we have to plow each lane.</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26</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Mile Plowing - Citywide</a:t>
            </a:r>
            <a:endParaRPr lang="en-US" dirty="0"/>
          </a:p>
        </p:txBody>
      </p:sp>
      <p:pic>
        <p:nvPicPr>
          <p:cNvPr id="1026" name="Picture 2"/>
          <p:cNvPicPr>
            <a:picLocks noGrp="1" noChangeAspect="1" noChangeArrowheads="1"/>
          </p:cNvPicPr>
          <p:nvPr>
            <p:ph sz="quarter" idx="1"/>
          </p:nvPr>
        </p:nvPicPr>
        <p:blipFill>
          <a:blip r:embed="rId2" cstate="print"/>
          <a:stretch>
            <a:fillRect/>
          </a:stretch>
        </p:blipFill>
        <p:spPr bwMode="auto">
          <a:xfrm>
            <a:off x="228600" y="1981200"/>
            <a:ext cx="8631416" cy="4127777"/>
          </a:xfrm>
          <a:prstGeom prst="rect">
            <a:avLst/>
          </a:prstGeom>
          <a:noFill/>
          <a:ln w="9525">
            <a:noFill/>
            <a:miter lim="800000"/>
            <a:headEnd/>
            <a:tailEnd/>
          </a:ln>
        </p:spPr>
      </p:pic>
      <p:sp>
        <p:nvSpPr>
          <p:cNvPr id="5" name="TextBox 4"/>
          <p:cNvSpPr txBox="1"/>
          <p:nvPr/>
        </p:nvSpPr>
        <p:spPr>
          <a:xfrm>
            <a:off x="381000" y="1524000"/>
            <a:ext cx="8382000" cy="369332"/>
          </a:xfrm>
          <a:prstGeom prst="rect">
            <a:avLst/>
          </a:prstGeom>
          <a:noFill/>
        </p:spPr>
        <p:txBody>
          <a:bodyPr wrap="square" rtlCol="0">
            <a:spAutoFit/>
          </a:bodyPr>
          <a:lstStyle/>
          <a:p>
            <a:r>
              <a:rPr lang="en-US" dirty="0" smtClean="0"/>
              <a:t>Plowing 1,793 lane miles is the equivalent of plowing from Madison to the Mojave Desert</a:t>
            </a:r>
            <a:endParaRPr lang="en-US" dirty="0"/>
          </a:p>
        </p:txBody>
      </p:sp>
      <p:sp>
        <p:nvSpPr>
          <p:cNvPr id="6" name="Slide Number Placeholder 5"/>
          <p:cNvSpPr>
            <a:spLocks noGrp="1"/>
          </p:cNvSpPr>
          <p:nvPr>
            <p:ph type="sldNum" sz="quarter" idx="12"/>
          </p:nvPr>
        </p:nvSpPr>
        <p:spPr/>
        <p:txBody>
          <a:bodyPr>
            <a:normAutofit fontScale="77500" lnSpcReduction="20000"/>
          </a:bodyPr>
          <a:lstStyle/>
          <a:p>
            <a:fld id="{B9095866-3371-4787-A21A-0F34FB328663}" type="slidenum">
              <a:rPr lang="en-US" smtClean="0"/>
              <a:pPr/>
              <a:t>27</a:t>
            </a:fld>
            <a:r>
              <a:rPr lang="en-US" dirty="0" smtClean="0"/>
              <a:t>/65</a:t>
            </a:r>
            <a:endParaRPr lang="en-US" dirty="0"/>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04800" y="704943"/>
            <a:ext cx="8839200" cy="6153057"/>
          </a:xfrm>
          <a:prstGeom prst="rect">
            <a:avLst/>
          </a:prstGeom>
          <a:noFill/>
          <a:ln w="9525">
            <a:noFill/>
            <a:miter lim="800000"/>
            <a:headEnd/>
            <a:tailEnd/>
          </a:ln>
        </p:spPr>
      </p:pic>
      <p:sp>
        <p:nvSpPr>
          <p:cNvPr id="3" name="TextBox 2"/>
          <p:cNvSpPr txBox="1"/>
          <p:nvPr/>
        </p:nvSpPr>
        <p:spPr>
          <a:xfrm>
            <a:off x="533400" y="152400"/>
            <a:ext cx="8001000" cy="461665"/>
          </a:xfrm>
          <a:prstGeom prst="rect">
            <a:avLst/>
          </a:prstGeom>
          <a:noFill/>
        </p:spPr>
        <p:txBody>
          <a:bodyPr wrap="square" rtlCol="0">
            <a:spAutoFit/>
          </a:bodyPr>
          <a:lstStyle/>
          <a:p>
            <a:r>
              <a:rPr lang="en-US" sz="2400" b="1" dirty="0" smtClean="0">
                <a:solidFill>
                  <a:schemeClr val="bg2">
                    <a:lumMod val="50000"/>
                  </a:schemeClr>
                </a:solidFill>
              </a:rPr>
              <a:t>West side general plow zones of responsibility</a:t>
            </a:r>
            <a:endParaRPr lang="en-US" sz="2400" b="1" dirty="0">
              <a:solidFill>
                <a:schemeClr val="bg2">
                  <a:lumMod val="50000"/>
                </a:schemeClr>
              </a:solidFill>
            </a:endParaRPr>
          </a:p>
        </p:txBody>
      </p:sp>
      <p:sp>
        <p:nvSpPr>
          <p:cNvPr id="4" name="Slide Number Placeholder 3"/>
          <p:cNvSpPr>
            <a:spLocks noGrp="1"/>
          </p:cNvSpPr>
          <p:nvPr>
            <p:ph type="sldNum" sz="quarter" idx="12"/>
          </p:nvPr>
        </p:nvSpPr>
        <p:spPr>
          <a:xfrm>
            <a:off x="8382000" y="6400800"/>
            <a:ext cx="533400" cy="381000"/>
          </a:xfrm>
        </p:spPr>
        <p:txBody>
          <a:bodyPr>
            <a:normAutofit fontScale="77500" lnSpcReduction="20000"/>
          </a:bodyPr>
          <a:lstStyle/>
          <a:p>
            <a:fld id="{B9095866-3371-4787-A21A-0F34FB328663}" type="slidenum">
              <a:rPr lang="en-US" smtClean="0">
                <a:solidFill>
                  <a:schemeClr val="tx1"/>
                </a:solidFill>
              </a:rPr>
              <a:pPr/>
              <a:t>28</a:t>
            </a:fld>
            <a:r>
              <a:rPr lang="en-US" dirty="0" smtClean="0">
                <a:solidFill>
                  <a:schemeClr val="tx1"/>
                </a:solidFill>
              </a:rPr>
              <a:t>/65</a:t>
            </a:r>
            <a:endParaRPr lang="en-US" dirty="0">
              <a:solidFill>
                <a:schemeClr val="tx1"/>
              </a:solidFill>
            </a:endParaRPr>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Plow:</a:t>
            </a:r>
            <a:br>
              <a:rPr lang="en-US" dirty="0" smtClean="0"/>
            </a:br>
            <a:r>
              <a:rPr lang="en-US" dirty="0" smtClean="0"/>
              <a:t>There Is No “Last One to Be Plowed”</a:t>
            </a:r>
            <a:endParaRPr lang="en-US" dirty="0"/>
          </a:p>
        </p:txBody>
      </p:sp>
      <p:sp>
        <p:nvSpPr>
          <p:cNvPr id="3" name="Content Placeholder 2"/>
          <p:cNvSpPr>
            <a:spLocks noGrp="1"/>
          </p:cNvSpPr>
          <p:nvPr>
            <p:ph sz="quarter" idx="1"/>
          </p:nvPr>
        </p:nvSpPr>
        <p:spPr>
          <a:xfrm>
            <a:off x="457200" y="1524000"/>
            <a:ext cx="8229600" cy="4906963"/>
          </a:xfrm>
        </p:spPr>
        <p:txBody>
          <a:bodyPr>
            <a:normAutofit fontScale="85000" lnSpcReduction="20000"/>
          </a:bodyPr>
          <a:lstStyle/>
          <a:p>
            <a:r>
              <a:rPr lang="en-US" dirty="0" smtClean="0"/>
              <a:t>The west side is divided into 32 different plow zones that the Streets Division, Engineering, Parks Construction, and private contractors follow.</a:t>
            </a:r>
          </a:p>
          <a:p>
            <a:r>
              <a:rPr lang="en-US" dirty="0" smtClean="0"/>
              <a:t>All 32 zones have multiple pieces of equipment assigned to each, and all begin their shift at the same time.</a:t>
            </a:r>
          </a:p>
          <a:p>
            <a:r>
              <a:rPr lang="en-US" dirty="0" smtClean="0"/>
              <a:t>As crews complete their assigned zones, they are moved into a new zone to help plow.</a:t>
            </a:r>
          </a:p>
          <a:p>
            <a:r>
              <a:rPr lang="en-US" dirty="0" smtClean="0"/>
              <a:t>Each piece of equipment in the zone has a starting point that makes the most sense for us, and an end point that makes the most sense</a:t>
            </a:r>
          </a:p>
          <a:p>
            <a:pPr lvl="1"/>
            <a:r>
              <a:rPr lang="en-US" dirty="0" smtClean="0"/>
              <a:t>The goal is remove the snow from the street as efficiently as possible.  Changing start and end points for each snow event out of a sense of fairness will not help us get the snow out of the street faster.</a:t>
            </a:r>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29</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Concerns That Will be Addressed Later</a:t>
            </a:r>
            <a:endParaRPr lang="en-US" dirty="0"/>
          </a:p>
        </p:txBody>
      </p:sp>
      <p:sp>
        <p:nvSpPr>
          <p:cNvPr id="3" name="Content Placeholder 2"/>
          <p:cNvSpPr>
            <a:spLocks noGrp="1"/>
          </p:cNvSpPr>
          <p:nvPr>
            <p:ph sz="quarter" idx="1"/>
          </p:nvPr>
        </p:nvSpPr>
        <p:spPr/>
        <p:txBody>
          <a:bodyPr/>
          <a:lstStyle/>
          <a:p>
            <a:r>
              <a:rPr lang="en-US" dirty="0" smtClean="0"/>
              <a:t>Why some streets appear to receive more treatment than others</a:t>
            </a:r>
          </a:p>
          <a:p>
            <a:r>
              <a:rPr lang="en-US" dirty="0" smtClean="0"/>
              <a:t>Why </a:t>
            </a:r>
            <a:r>
              <a:rPr lang="en-US" dirty="0" smtClean="0"/>
              <a:t>snow winds up in your driveway, and why that is unavoidable and unequivocally </a:t>
            </a:r>
            <a:r>
              <a:rPr lang="en-US" dirty="0" smtClean="0"/>
              <a:t>awful</a:t>
            </a:r>
          </a:p>
          <a:p>
            <a:pPr lvl="1"/>
            <a:r>
              <a:rPr lang="en-US" dirty="0" smtClean="0"/>
              <a:t>And why some people get more snow in their driveways than others</a:t>
            </a:r>
            <a:endParaRPr lang="en-US" dirty="0" smtClean="0"/>
          </a:p>
          <a:p>
            <a:r>
              <a:rPr lang="en-US" dirty="0" smtClean="0"/>
              <a:t>Why some neighborhoods feel they are “always the last ones” to be plowed and why that is not necessarily true</a:t>
            </a:r>
          </a:p>
          <a:p>
            <a:pPr>
              <a:buNone/>
            </a:pP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9095866-3371-4787-A21A-0F34FB328663}" type="slidenum">
              <a:rPr lang="en-US" smtClean="0"/>
              <a:pPr/>
              <a:t>3</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there are priorities…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Major thoroughfares are done first</a:t>
            </a:r>
          </a:p>
          <a:p>
            <a:pPr lvl="1"/>
            <a:r>
              <a:rPr lang="en-US" dirty="0" smtClean="0"/>
              <a:t>More people rely on them, including emergency management.</a:t>
            </a:r>
          </a:p>
          <a:p>
            <a:r>
              <a:rPr lang="en-US" dirty="0" smtClean="0"/>
              <a:t>Arterials and </a:t>
            </a:r>
            <a:r>
              <a:rPr lang="en-US" dirty="0" err="1" smtClean="0"/>
              <a:t>secondaries</a:t>
            </a:r>
            <a:r>
              <a:rPr lang="en-US" dirty="0" smtClean="0"/>
              <a:t> </a:t>
            </a:r>
          </a:p>
          <a:p>
            <a:r>
              <a:rPr lang="en-US" dirty="0" smtClean="0"/>
              <a:t>Cul-de-sacs and dead ends</a:t>
            </a:r>
          </a:p>
          <a:p>
            <a:pPr lvl="1"/>
            <a:r>
              <a:rPr lang="en-US" dirty="0" smtClean="0"/>
              <a:t>Because of their tight turns, most need to be plowed by something different than a standard plow truck that handles the through streets, so they take longer to get to</a:t>
            </a:r>
          </a:p>
          <a:p>
            <a:r>
              <a:rPr lang="en-US" dirty="0" smtClean="0"/>
              <a:t>Carriage lanes, bus pads, etc.</a:t>
            </a:r>
          </a:p>
          <a:p>
            <a:pPr lvl="1"/>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30</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About Hawk’s Landing…</a:t>
            </a:r>
            <a:br>
              <a:rPr lang="en-US" dirty="0" smtClean="0"/>
            </a:br>
            <a:r>
              <a:rPr lang="en-US" dirty="0" smtClean="0"/>
              <a:t>Travel time – about 30 minutes</a:t>
            </a:r>
            <a:endParaRPr lang="en-US" dirty="0"/>
          </a:p>
        </p:txBody>
      </p:sp>
      <p:pic>
        <p:nvPicPr>
          <p:cNvPr id="1026" name="Picture 2"/>
          <p:cNvPicPr>
            <a:picLocks noGrp="1" noChangeAspect="1" noChangeArrowheads="1"/>
          </p:cNvPicPr>
          <p:nvPr>
            <p:ph sz="quarter" idx="1"/>
          </p:nvPr>
        </p:nvPicPr>
        <p:blipFill>
          <a:blip r:embed="rId2" cstate="print"/>
          <a:stretch>
            <a:fillRect/>
          </a:stretch>
        </p:blipFill>
        <p:spPr bwMode="auto">
          <a:xfrm>
            <a:off x="304800" y="1981200"/>
            <a:ext cx="8594834" cy="413121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31</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Travel time - continued</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For example, if a general plow is declared to start at </a:t>
            </a:r>
            <a:r>
              <a:rPr lang="en-US" dirty="0" smtClean="0"/>
              <a:t>9pm </a:t>
            </a:r>
            <a:r>
              <a:rPr lang="en-US" dirty="0" smtClean="0"/>
              <a:t>crews start at 1501 W. Badger Rd.</a:t>
            </a:r>
          </a:p>
          <a:p>
            <a:r>
              <a:rPr lang="en-US" dirty="0" smtClean="0"/>
              <a:t>They get their zones/routes assignment, perform safety checks on their vehicle, get fuel, &amp; load salt or sand.  This could take 30 </a:t>
            </a:r>
            <a:r>
              <a:rPr lang="en-US" dirty="0" smtClean="0"/>
              <a:t>minutes.</a:t>
            </a:r>
            <a:endParaRPr lang="en-US" dirty="0" smtClean="0"/>
          </a:p>
          <a:p>
            <a:r>
              <a:rPr lang="en-US" dirty="0" smtClean="0"/>
              <a:t>Add travel time.</a:t>
            </a:r>
          </a:p>
          <a:p>
            <a:r>
              <a:rPr lang="en-US" dirty="0" smtClean="0"/>
              <a:t>Crews may not begin plowing in your neighborhood until </a:t>
            </a:r>
            <a:r>
              <a:rPr lang="en-US" dirty="0" smtClean="0"/>
              <a:t>10pm (doesn’t consider mechanical issues).</a:t>
            </a:r>
            <a:endParaRPr lang="en-US" dirty="0" smtClean="0"/>
          </a:p>
          <a:p>
            <a:pPr lvl="1"/>
            <a:r>
              <a:rPr lang="en-US" dirty="0" smtClean="0"/>
              <a:t>We would like it to be faster, too – but you’re far away from where we are</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32</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uck Route 30 - Hawks.JPG"/>
          <p:cNvPicPr>
            <a:picLocks noChangeAspect="1"/>
          </p:cNvPicPr>
          <p:nvPr/>
        </p:nvPicPr>
        <p:blipFill>
          <a:blip r:embed="rId2" cstate="print"/>
          <a:stretch>
            <a:fillRect/>
          </a:stretch>
        </p:blipFill>
        <p:spPr>
          <a:xfrm>
            <a:off x="304800" y="1295400"/>
            <a:ext cx="8301120" cy="4749449"/>
          </a:xfrm>
          <a:prstGeom prst="rect">
            <a:avLst/>
          </a:prstGeom>
        </p:spPr>
      </p:pic>
      <p:sp>
        <p:nvSpPr>
          <p:cNvPr id="5" name="TextBox 4"/>
          <p:cNvSpPr txBox="1"/>
          <p:nvPr/>
        </p:nvSpPr>
        <p:spPr>
          <a:xfrm>
            <a:off x="304800" y="152400"/>
            <a:ext cx="8305800" cy="1077218"/>
          </a:xfrm>
          <a:prstGeom prst="rect">
            <a:avLst/>
          </a:prstGeom>
          <a:noFill/>
        </p:spPr>
        <p:txBody>
          <a:bodyPr wrap="square" rtlCol="0">
            <a:spAutoFit/>
          </a:bodyPr>
          <a:lstStyle/>
          <a:p>
            <a:pPr algn="ctr"/>
            <a:r>
              <a:rPr lang="en-US" sz="3600" dirty="0" smtClean="0">
                <a:solidFill>
                  <a:schemeClr val="tx2"/>
                </a:solidFill>
              </a:rPr>
              <a:t>Hawk’s Landing Lane Miles?</a:t>
            </a:r>
          </a:p>
          <a:p>
            <a:r>
              <a:rPr lang="en-US" sz="1400" dirty="0" smtClean="0">
                <a:solidFill>
                  <a:schemeClr val="tx2"/>
                </a:solidFill>
              </a:rPr>
              <a:t>The blue area below is about 51 lane miles. (That’s about the distance Madison to Mineral Point, WI). </a:t>
            </a:r>
          </a:p>
          <a:p>
            <a:r>
              <a:rPr lang="en-US" sz="1400" dirty="0" smtClean="0">
                <a:solidFill>
                  <a:schemeClr val="tx2"/>
                </a:solidFill>
              </a:rPr>
              <a:t>City crews handled your neighborhood, not contractors.</a:t>
            </a:r>
            <a:endParaRPr lang="en-US" sz="1400" dirty="0">
              <a:solidFill>
                <a:schemeClr val="tx2"/>
              </a:solidFill>
            </a:endParaRPr>
          </a:p>
        </p:txBody>
      </p:sp>
      <p:sp>
        <p:nvSpPr>
          <p:cNvPr id="6" name="Slide Number Placeholder 5"/>
          <p:cNvSpPr>
            <a:spLocks noGrp="1"/>
          </p:cNvSpPr>
          <p:nvPr>
            <p:ph type="sldNum" sz="quarter" idx="12"/>
          </p:nvPr>
        </p:nvSpPr>
        <p:spPr/>
        <p:txBody>
          <a:bodyPr>
            <a:normAutofit fontScale="77500" lnSpcReduction="20000"/>
          </a:bodyPr>
          <a:lstStyle/>
          <a:p>
            <a:fld id="{B9095866-3371-4787-A21A-0F34FB328663}" type="slidenum">
              <a:rPr lang="en-US" smtClean="0"/>
              <a:pPr/>
              <a:t>33</a:t>
            </a:fld>
            <a:r>
              <a:rPr lang="en-US" dirty="0" smtClean="0"/>
              <a:t>/65</a:t>
            </a:r>
            <a:endParaRPr lang="en-US" dirty="0"/>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And there’s the carriage lanes…</a:t>
            </a:r>
            <a:endParaRPr lang="en-US" dirty="0"/>
          </a:p>
        </p:txBody>
      </p:sp>
      <p:sp>
        <p:nvSpPr>
          <p:cNvPr id="6" name="Content Placeholder 5"/>
          <p:cNvSpPr>
            <a:spLocks noGrp="1"/>
          </p:cNvSpPr>
          <p:nvPr>
            <p:ph sz="quarter" idx="2"/>
          </p:nvPr>
        </p:nvSpPr>
        <p:spPr>
          <a:xfrm>
            <a:off x="609600" y="5562600"/>
            <a:ext cx="6978501" cy="1056167"/>
          </a:xfrm>
        </p:spPr>
        <p:txBody>
          <a:bodyPr>
            <a:normAutofit fontScale="62500" lnSpcReduction="20000"/>
          </a:bodyPr>
          <a:lstStyle/>
          <a:p>
            <a:r>
              <a:rPr lang="en-US" sz="2400" dirty="0" smtClean="0"/>
              <a:t>Plowed on a separate route by a separate vehicle.</a:t>
            </a:r>
          </a:p>
          <a:p>
            <a:r>
              <a:rPr lang="en-US" sz="2400" dirty="0" smtClean="0"/>
              <a:t>Deployed at same time as other plow trucks.</a:t>
            </a:r>
          </a:p>
          <a:p>
            <a:r>
              <a:rPr lang="en-US" sz="2400" dirty="0" smtClean="0"/>
              <a:t>This route has 20 separate sections of sidewalks &amp; carriage lanes to plow throughout west side</a:t>
            </a:r>
            <a:endParaRPr lang="en-US" sz="2400"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533401" y="1600200"/>
            <a:ext cx="7772400" cy="3791767"/>
          </a:xfrm>
          <a:prstGeom prst="rect">
            <a:avLst/>
          </a:prstGeom>
          <a:noFill/>
          <a:ln w="9525">
            <a:noFill/>
            <a:miter lim="800000"/>
            <a:headEnd/>
            <a:tailEnd/>
          </a:ln>
        </p:spPr>
      </p:pic>
      <p:sp>
        <p:nvSpPr>
          <p:cNvPr id="5" name="Slide Number Placeholder 4"/>
          <p:cNvSpPr>
            <a:spLocks noGrp="1"/>
          </p:cNvSpPr>
          <p:nvPr>
            <p:ph type="sldNum" sz="quarter" idx="16"/>
          </p:nvPr>
        </p:nvSpPr>
        <p:spPr/>
        <p:txBody>
          <a:bodyPr>
            <a:normAutofit fontScale="77500" lnSpcReduction="20000"/>
          </a:bodyPr>
          <a:lstStyle/>
          <a:p>
            <a:fld id="{B9095866-3371-4787-A21A-0F34FB328663}" type="slidenum">
              <a:rPr lang="en-US" smtClean="0"/>
              <a:pPr/>
              <a:t>34</a:t>
            </a:fld>
            <a:r>
              <a:rPr lang="en-US" dirty="0" smtClean="0"/>
              <a:t>/65</a:t>
            </a:r>
            <a:endParaRPr lang="en-US" dirty="0"/>
          </a:p>
        </p:txBody>
      </p:sp>
      <p:sp>
        <p:nvSpPr>
          <p:cNvPr id="7" name="Footer Placeholder 6"/>
          <p:cNvSpPr>
            <a:spLocks noGrp="1"/>
          </p:cNvSpPr>
          <p:nvPr>
            <p:ph type="ftr" sz="quarter" idx="17"/>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1295400"/>
            <a:ext cx="8686800" cy="1143000"/>
          </a:xfrm>
        </p:spPr>
        <p:txBody>
          <a:bodyPr>
            <a:noAutofit/>
          </a:bodyPr>
          <a:lstStyle/>
          <a:p>
            <a:r>
              <a:rPr lang="en-US" sz="3600" dirty="0" smtClean="0"/>
              <a:t>Time out! So, you’re saying that if I live in a cul-de-sac on the far west side of town, and it takes you an hour just to get to my neighborhood, and then I have to wait even longer for the special truck to plow it – doesn’t that make me last? </a:t>
            </a:r>
            <a:endParaRPr lang="en-US" sz="3600" dirty="0"/>
          </a:p>
        </p:txBody>
      </p:sp>
      <p:sp>
        <p:nvSpPr>
          <p:cNvPr id="3" name="Content Placeholder 2"/>
          <p:cNvSpPr>
            <a:spLocks noGrp="1"/>
          </p:cNvSpPr>
          <p:nvPr>
            <p:ph sz="quarter" idx="4294967295"/>
          </p:nvPr>
        </p:nvSpPr>
        <p:spPr>
          <a:xfrm>
            <a:off x="152400" y="3657600"/>
            <a:ext cx="8458200" cy="2895600"/>
          </a:xfrm>
        </p:spPr>
        <p:txBody>
          <a:bodyPr>
            <a:normAutofit fontScale="85000" lnSpcReduction="20000"/>
          </a:bodyPr>
          <a:lstStyle/>
          <a:p>
            <a:r>
              <a:rPr lang="en-US" dirty="0" smtClean="0"/>
              <a:t>Given the circumstances of where you are in Madison and where your home is, you are plowed as efficiently as we can muster.  </a:t>
            </a:r>
          </a:p>
          <a:p>
            <a:r>
              <a:rPr lang="en-US" dirty="0" smtClean="0"/>
              <a:t>This isn’t an operational choice. This is the limitation of what is possible.</a:t>
            </a:r>
          </a:p>
          <a:p>
            <a:r>
              <a:rPr lang="en-US" dirty="0" smtClean="0"/>
              <a:t>Last? Probably not. Takes a while? Probably true.</a:t>
            </a:r>
          </a:p>
          <a:p>
            <a:r>
              <a:rPr lang="en-US" dirty="0" smtClean="0"/>
              <a:t>Many neighborhoods throughout Madison feel they are last – plowing takes a lot of time.</a:t>
            </a:r>
            <a:endParaRPr lang="en-US" dirty="0"/>
          </a:p>
        </p:txBody>
      </p:sp>
      <p:sp>
        <p:nvSpPr>
          <p:cNvPr id="4" name="Slide Number Placeholder 3"/>
          <p:cNvSpPr>
            <a:spLocks noGrp="1"/>
          </p:cNvSpPr>
          <p:nvPr>
            <p:ph type="sldNum" sz="quarter" idx="12"/>
          </p:nvPr>
        </p:nvSpPr>
        <p:spPr>
          <a:xfrm>
            <a:off x="8382000" y="6324600"/>
            <a:ext cx="533400" cy="381000"/>
          </a:xfrm>
        </p:spPr>
        <p:txBody>
          <a:bodyPr>
            <a:normAutofit fontScale="77500" lnSpcReduction="20000"/>
          </a:bodyPr>
          <a:lstStyle/>
          <a:p>
            <a:fld id="{B9095866-3371-4787-A21A-0F34FB328663}" type="slidenum">
              <a:rPr lang="en-US" smtClean="0"/>
              <a:pPr/>
              <a:t>35</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Equipment used in your zone: </a:t>
            </a:r>
            <a:br>
              <a:rPr lang="en-US" dirty="0" smtClean="0"/>
            </a:br>
            <a:r>
              <a:rPr lang="en-US" dirty="0" smtClean="0"/>
              <a:t>Plow truck</a:t>
            </a:r>
            <a:endParaRPr lang="en-US" dirty="0"/>
          </a:p>
        </p:txBody>
      </p:sp>
      <p:pic>
        <p:nvPicPr>
          <p:cNvPr id="4" name="Content Placeholder 3" descr="008.jpg"/>
          <p:cNvPicPr>
            <a:picLocks noGrp="1" noChangeAspect="1"/>
          </p:cNvPicPr>
          <p:nvPr>
            <p:ph sz="quarter" idx="1"/>
          </p:nvPr>
        </p:nvPicPr>
        <p:blipFill>
          <a:blip r:embed="rId2" cstate="print"/>
          <a:stretch>
            <a:fillRect/>
          </a:stretch>
        </p:blipFill>
        <p:spPr>
          <a:xfrm>
            <a:off x="693208" y="1600200"/>
            <a:ext cx="7992533" cy="4495800"/>
          </a:xfrm>
        </p:spPr>
      </p:pic>
      <p:sp>
        <p:nvSpPr>
          <p:cNvPr id="5" name="Slide Number Placeholder 4"/>
          <p:cNvSpPr>
            <a:spLocks noGrp="1"/>
          </p:cNvSpPr>
          <p:nvPr>
            <p:ph type="sldNum" sz="quarter" idx="12"/>
          </p:nvPr>
        </p:nvSpPr>
        <p:spPr/>
        <p:txBody>
          <a:bodyPr>
            <a:normAutofit fontScale="77500" lnSpcReduction="20000"/>
          </a:bodyPr>
          <a:lstStyle/>
          <a:p>
            <a:fld id="{B9095866-3371-4787-A21A-0F34FB328663}" type="slidenum">
              <a:rPr lang="en-US" smtClean="0"/>
              <a:pPr/>
              <a:t>36</a:t>
            </a:fld>
            <a:r>
              <a:rPr lang="en-US" dirty="0" smtClean="0"/>
              <a:t>/65</a:t>
            </a:r>
            <a:endParaRPr lang="en-US" dirty="0"/>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Equipment used in your zone:</a:t>
            </a:r>
            <a:br>
              <a:rPr lang="en-US" dirty="0" smtClean="0"/>
            </a:br>
            <a:r>
              <a:rPr lang="en-US" dirty="0" smtClean="0"/>
              <a:t> Loader</a:t>
            </a:r>
            <a:endParaRPr lang="en-US" dirty="0"/>
          </a:p>
        </p:txBody>
      </p:sp>
      <p:pic>
        <p:nvPicPr>
          <p:cNvPr id="4" name="Content Placeholder 3" descr="009.jpg"/>
          <p:cNvPicPr>
            <a:picLocks noGrp="1" noChangeAspect="1"/>
          </p:cNvPicPr>
          <p:nvPr>
            <p:ph sz="quarter" idx="1"/>
          </p:nvPr>
        </p:nvPicPr>
        <p:blipFill>
          <a:blip r:embed="rId2" cstate="print"/>
          <a:stretch>
            <a:fillRect/>
          </a:stretch>
        </p:blipFill>
        <p:spPr>
          <a:xfrm>
            <a:off x="693208" y="1600200"/>
            <a:ext cx="7992533" cy="4495800"/>
          </a:xfrm>
        </p:spPr>
      </p:pic>
      <p:sp>
        <p:nvSpPr>
          <p:cNvPr id="5" name="Slide Number Placeholder 4"/>
          <p:cNvSpPr>
            <a:spLocks noGrp="1"/>
          </p:cNvSpPr>
          <p:nvPr>
            <p:ph type="sldNum" sz="quarter" idx="12"/>
          </p:nvPr>
        </p:nvSpPr>
        <p:spPr>
          <a:xfrm>
            <a:off x="0" y="1295400"/>
            <a:ext cx="533400" cy="244476"/>
          </a:xfrm>
        </p:spPr>
        <p:txBody>
          <a:bodyPr>
            <a:normAutofit fontScale="77500" lnSpcReduction="20000"/>
          </a:bodyPr>
          <a:lstStyle/>
          <a:p>
            <a:fld id="{B9095866-3371-4787-A21A-0F34FB328663}" type="slidenum">
              <a:rPr lang="en-US" smtClean="0"/>
              <a:pPr/>
              <a:t>37</a:t>
            </a:fld>
            <a:r>
              <a:rPr lang="en-US" dirty="0" smtClean="0"/>
              <a:t>/65</a:t>
            </a:r>
            <a:endParaRPr lang="en-US" dirty="0"/>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Equipment used in your zone:</a:t>
            </a:r>
            <a:br>
              <a:rPr lang="en-US" dirty="0" smtClean="0"/>
            </a:br>
            <a:r>
              <a:rPr lang="en-US" dirty="0" smtClean="0"/>
              <a:t>Grader</a:t>
            </a:r>
            <a:endParaRPr lang="en-US" dirty="0"/>
          </a:p>
        </p:txBody>
      </p:sp>
      <p:pic>
        <p:nvPicPr>
          <p:cNvPr id="4" name="Content Placeholder 3" descr="036.jpg"/>
          <p:cNvPicPr>
            <a:picLocks noGrp="1" noChangeAspect="1"/>
          </p:cNvPicPr>
          <p:nvPr>
            <p:ph sz="quarter" idx="1"/>
          </p:nvPr>
        </p:nvPicPr>
        <p:blipFill>
          <a:blip r:embed="rId2" cstate="print"/>
          <a:stretch>
            <a:fillRect/>
          </a:stretch>
        </p:blipFill>
        <p:spPr>
          <a:xfrm>
            <a:off x="693208" y="1600200"/>
            <a:ext cx="7992533" cy="4495800"/>
          </a:xfrm>
        </p:spPr>
      </p:pic>
      <p:sp>
        <p:nvSpPr>
          <p:cNvPr id="5" name="Slide Number Placeholder 4"/>
          <p:cNvSpPr>
            <a:spLocks noGrp="1"/>
          </p:cNvSpPr>
          <p:nvPr>
            <p:ph type="sldNum" sz="quarter" idx="12"/>
          </p:nvPr>
        </p:nvSpPr>
        <p:spPr/>
        <p:txBody>
          <a:bodyPr>
            <a:normAutofit fontScale="77500" lnSpcReduction="20000"/>
          </a:bodyPr>
          <a:lstStyle/>
          <a:p>
            <a:fld id="{B9095866-3371-4787-A21A-0F34FB328663}" type="slidenum">
              <a:rPr lang="en-US" smtClean="0"/>
              <a:pPr/>
              <a:t>38</a:t>
            </a:fld>
            <a:r>
              <a:rPr lang="en-US" dirty="0" smtClean="0"/>
              <a:t>/65</a:t>
            </a:r>
            <a:endParaRPr lang="en-US" dirty="0"/>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Equipment used in your zone: </a:t>
            </a:r>
            <a:br>
              <a:rPr lang="en-US" dirty="0" smtClean="0"/>
            </a:br>
            <a:r>
              <a:rPr lang="en-US" dirty="0" smtClean="0"/>
              <a:t>One ton truck</a:t>
            </a:r>
            <a:endParaRPr lang="en-US" dirty="0"/>
          </a:p>
        </p:txBody>
      </p:sp>
      <p:pic>
        <p:nvPicPr>
          <p:cNvPr id="4" name="Content Placeholder 3" descr="013.jpg"/>
          <p:cNvPicPr>
            <a:picLocks noGrp="1" noChangeAspect="1"/>
          </p:cNvPicPr>
          <p:nvPr>
            <p:ph sz="quarter" idx="1"/>
          </p:nvPr>
        </p:nvPicPr>
        <p:blipFill>
          <a:blip r:embed="rId2" cstate="print"/>
          <a:stretch>
            <a:fillRect/>
          </a:stretch>
        </p:blipFill>
        <p:spPr>
          <a:xfrm>
            <a:off x="693208" y="1600200"/>
            <a:ext cx="7992533" cy="4495800"/>
          </a:xfrm>
        </p:spPr>
      </p:pic>
      <p:sp>
        <p:nvSpPr>
          <p:cNvPr id="5" name="Slide Number Placeholder 4"/>
          <p:cNvSpPr>
            <a:spLocks noGrp="1"/>
          </p:cNvSpPr>
          <p:nvPr>
            <p:ph type="sldNum" sz="quarter" idx="12"/>
          </p:nvPr>
        </p:nvSpPr>
        <p:spPr/>
        <p:txBody>
          <a:bodyPr>
            <a:normAutofit fontScale="77500" lnSpcReduction="20000"/>
          </a:bodyPr>
          <a:lstStyle/>
          <a:p>
            <a:fld id="{B9095866-3371-4787-A21A-0F34FB328663}" type="slidenum">
              <a:rPr lang="en-US" smtClean="0"/>
              <a:pPr/>
              <a:t>39</a:t>
            </a:fld>
            <a:r>
              <a:rPr lang="en-US" dirty="0" smtClean="0"/>
              <a:t>/65</a:t>
            </a:r>
            <a:endParaRPr lang="en-US" dirty="0"/>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Common Feeling We Can’t Address</a:t>
            </a:r>
            <a:endParaRPr lang="en-US" dirty="0"/>
          </a:p>
        </p:txBody>
      </p:sp>
      <p:sp>
        <p:nvSpPr>
          <p:cNvPr id="3" name="Content Placeholder 2"/>
          <p:cNvSpPr>
            <a:spLocks noGrp="1"/>
          </p:cNvSpPr>
          <p:nvPr>
            <p:ph sz="quarter" idx="1"/>
          </p:nvPr>
        </p:nvSpPr>
        <p:spPr/>
        <p:txBody>
          <a:bodyPr>
            <a:normAutofit/>
          </a:bodyPr>
          <a:lstStyle/>
          <a:p>
            <a:r>
              <a:rPr lang="en-US" dirty="0" smtClean="0"/>
              <a:t>Any problem that occurred in previous winters</a:t>
            </a:r>
          </a:p>
          <a:p>
            <a:pPr lvl="1"/>
            <a:r>
              <a:rPr lang="en-US" dirty="0" smtClean="0"/>
              <a:t>We want to know when variances from our standards occur at the time the issue happens or immediately afterward so we can fix it - we can’t fix past issues.</a:t>
            </a:r>
          </a:p>
          <a:p>
            <a:pPr lvl="2"/>
            <a:r>
              <a:rPr lang="en-US" dirty="0" smtClean="0"/>
              <a:t>As an example: “My street was missed in 2012!” Of course we don’t want that to happen. But we can’t help now because we won’t be able to figure out what happened or what conditions you witnessed, and if the street was actually missed or not.  Past mistakes are not necessarily indicators of future failures if they are reported at the time.</a:t>
            </a:r>
          </a:p>
          <a:p>
            <a:pPr lvl="2"/>
            <a:r>
              <a:rPr lang="en-US" dirty="0" smtClean="0"/>
              <a:t>Be a major league closer. Let’s be…</a:t>
            </a:r>
          </a:p>
          <a:p>
            <a:pPr lvl="1"/>
            <a:endParaRPr lang="en-US" dirty="0" smtClean="0"/>
          </a:p>
        </p:txBody>
      </p:sp>
      <p:sp>
        <p:nvSpPr>
          <p:cNvPr id="4" name="Slide Number Placeholder 3"/>
          <p:cNvSpPr>
            <a:spLocks noGrp="1"/>
          </p:cNvSpPr>
          <p:nvPr>
            <p:ph type="sldNum" sz="quarter" idx="12"/>
          </p:nvPr>
        </p:nvSpPr>
        <p:spPr/>
        <p:txBody>
          <a:bodyPr>
            <a:normAutofit fontScale="85000" lnSpcReduction="20000"/>
          </a:bodyPr>
          <a:lstStyle/>
          <a:p>
            <a:fld id="{B9095866-3371-4787-A21A-0F34FB328663}" type="slidenum">
              <a:rPr lang="en-US" smtClean="0"/>
              <a:pPr/>
              <a:t>4</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Plow – Residential Streets</a:t>
            </a:r>
            <a:endParaRPr lang="en-US" dirty="0"/>
          </a:p>
        </p:txBody>
      </p:sp>
      <p:sp>
        <p:nvSpPr>
          <p:cNvPr id="3" name="Content Placeholder 2"/>
          <p:cNvSpPr>
            <a:spLocks noGrp="1"/>
          </p:cNvSpPr>
          <p:nvPr>
            <p:ph sz="quarter" idx="1"/>
          </p:nvPr>
        </p:nvSpPr>
        <p:spPr/>
        <p:txBody>
          <a:bodyPr>
            <a:normAutofit/>
          </a:bodyPr>
          <a:lstStyle/>
          <a:p>
            <a:r>
              <a:rPr lang="en-US" dirty="0" smtClean="0"/>
              <a:t>First priority is to make the street accessible to users</a:t>
            </a:r>
          </a:p>
          <a:p>
            <a:pPr lvl="1"/>
            <a:r>
              <a:rPr lang="en-US" dirty="0" smtClean="0"/>
              <a:t>Centers cut</a:t>
            </a:r>
          </a:p>
          <a:p>
            <a:r>
              <a:rPr lang="en-US" dirty="0" smtClean="0"/>
              <a:t>Curb cuts, or plowing back to the curb, happens next</a:t>
            </a:r>
          </a:p>
          <a:p>
            <a:r>
              <a:rPr lang="en-US" dirty="0" smtClean="0"/>
              <a:t>It can take 3 passes on some residential streets to get the snow all the way out of the street</a:t>
            </a:r>
          </a:p>
          <a:p>
            <a:pPr lvl="1"/>
            <a:r>
              <a:rPr lang="en-US" dirty="0" smtClean="0"/>
              <a:t>Centers and then two curb cuts</a:t>
            </a:r>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40</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Plow – </a:t>
            </a:r>
            <a:r>
              <a:rPr lang="en-US" dirty="0" err="1" smtClean="0"/>
              <a:t>Culs</a:t>
            </a:r>
            <a:r>
              <a:rPr lang="en-US" dirty="0" smtClean="0"/>
              <a:t>-de-Sac</a:t>
            </a:r>
            <a:endParaRPr lang="en-US" dirty="0"/>
          </a:p>
        </p:txBody>
      </p:sp>
      <p:sp>
        <p:nvSpPr>
          <p:cNvPr id="3" name="Content Placeholder 2"/>
          <p:cNvSpPr>
            <a:spLocks noGrp="1"/>
          </p:cNvSpPr>
          <p:nvPr>
            <p:ph sz="quarter" idx="1"/>
          </p:nvPr>
        </p:nvSpPr>
        <p:spPr/>
        <p:txBody>
          <a:bodyPr>
            <a:normAutofit fontScale="92500"/>
          </a:bodyPr>
          <a:lstStyle/>
          <a:p>
            <a:r>
              <a:rPr lang="en-US" dirty="0" smtClean="0"/>
              <a:t>Each one is different depending on how tight the turns in the dead-end, how much frontage is in the dead-end, if there is an island, and if there are parked cars.</a:t>
            </a:r>
          </a:p>
          <a:p>
            <a:r>
              <a:rPr lang="en-US" dirty="0" smtClean="0"/>
              <a:t>Goal still the same – get the snow out of the street so everyone can use it.</a:t>
            </a:r>
          </a:p>
          <a:p>
            <a:r>
              <a:rPr lang="en-US" dirty="0" smtClean="0"/>
              <a:t>Loaders are often used in cul-de-sacs because of their articulated mid-section, and they can make the turns betters than a plow truck</a:t>
            </a:r>
            <a:r>
              <a:rPr lang="en-US" dirty="0" smtClean="0"/>
              <a:t>.</a:t>
            </a:r>
          </a:p>
          <a:p>
            <a:r>
              <a:rPr lang="en-US" dirty="0" smtClean="0"/>
              <a:t>Basic method: push snow from the bulb to the curb and then plow the curb line.</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41</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plow – Carriage Lanes</a:t>
            </a:r>
            <a:endParaRPr lang="en-US" dirty="0"/>
          </a:p>
        </p:txBody>
      </p:sp>
      <p:sp>
        <p:nvSpPr>
          <p:cNvPr id="3" name="Content Placeholder 2"/>
          <p:cNvSpPr>
            <a:spLocks noGrp="1"/>
          </p:cNvSpPr>
          <p:nvPr>
            <p:ph sz="quarter" idx="1"/>
          </p:nvPr>
        </p:nvSpPr>
        <p:spPr/>
        <p:txBody>
          <a:bodyPr/>
          <a:lstStyle/>
          <a:p>
            <a:r>
              <a:rPr lang="en-US" dirty="0" smtClean="0"/>
              <a:t>One-ton truck can plow these on one pass</a:t>
            </a:r>
          </a:p>
          <a:p>
            <a:pPr lvl="1"/>
            <a:r>
              <a:rPr lang="en-US" dirty="0" smtClean="0"/>
              <a:t>Sometimes an additional clean up/widening is needed later</a:t>
            </a:r>
          </a:p>
          <a:p>
            <a:r>
              <a:rPr lang="en-US" dirty="0" smtClean="0"/>
              <a:t>Not the highest priority for deployment for plow shifts</a:t>
            </a:r>
          </a:p>
          <a:p>
            <a:pPr lvl="1"/>
            <a:r>
              <a:rPr lang="en-US" dirty="0" smtClean="0"/>
              <a:t>We have to be sure plowing the streets is fully staffed before we assign people to alley/carriage lane plowing</a:t>
            </a:r>
          </a:p>
          <a:p>
            <a:pPr lvl="1"/>
            <a:r>
              <a:rPr lang="en-US" dirty="0" smtClean="0"/>
              <a:t>Sometimes can lead to delays</a:t>
            </a:r>
            <a:endParaRPr lang="en-US" dirty="0"/>
          </a:p>
        </p:txBody>
      </p:sp>
      <p:sp>
        <p:nvSpPr>
          <p:cNvPr id="4" name="Slide Number Placeholder 3"/>
          <p:cNvSpPr>
            <a:spLocks noGrp="1"/>
          </p:cNvSpPr>
          <p:nvPr>
            <p:ph type="sldNum" sz="quarter" idx="12"/>
          </p:nvPr>
        </p:nvSpPr>
        <p:spPr>
          <a:xfrm>
            <a:off x="0" y="1295400"/>
            <a:ext cx="533400" cy="244476"/>
          </a:xfrm>
        </p:spPr>
        <p:txBody>
          <a:bodyPr>
            <a:normAutofit fontScale="77500" lnSpcReduction="20000"/>
          </a:bodyPr>
          <a:lstStyle/>
          <a:p>
            <a:fld id="{B9095866-3371-4787-A21A-0F34FB328663}" type="slidenum">
              <a:rPr lang="en-US" smtClean="0"/>
              <a:pPr/>
              <a:t>42</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839200" cy="762000"/>
          </a:xfrm>
        </p:spPr>
        <p:txBody>
          <a:bodyPr>
            <a:normAutofit/>
          </a:bodyPr>
          <a:lstStyle/>
          <a:p>
            <a:r>
              <a:rPr lang="en-US" sz="3200" dirty="0" smtClean="0"/>
              <a:t>What plowed looks like on residential streets…</a:t>
            </a:r>
            <a:endParaRPr lang="en-US" sz="3200" dirty="0"/>
          </a:p>
        </p:txBody>
      </p:sp>
      <p:pic>
        <p:nvPicPr>
          <p:cNvPr id="4" name="Content Placeholder 3" descr="010.jpg"/>
          <p:cNvPicPr>
            <a:picLocks noGrp="1" noChangeAspect="1"/>
          </p:cNvPicPr>
          <p:nvPr>
            <p:ph sz="quarter" idx="4294967295"/>
          </p:nvPr>
        </p:nvPicPr>
        <p:blipFill>
          <a:blip r:embed="rId2" cstate="print"/>
          <a:stretch>
            <a:fillRect/>
          </a:stretch>
        </p:blipFill>
        <p:spPr>
          <a:xfrm>
            <a:off x="228599" y="1828800"/>
            <a:ext cx="8619067" cy="4848225"/>
          </a:xfrm>
        </p:spPr>
      </p:pic>
      <p:sp>
        <p:nvSpPr>
          <p:cNvPr id="5" name="TextBox 4"/>
          <p:cNvSpPr txBox="1"/>
          <p:nvPr/>
        </p:nvSpPr>
        <p:spPr>
          <a:xfrm>
            <a:off x="304800" y="685800"/>
            <a:ext cx="8153400" cy="1354217"/>
          </a:xfrm>
          <a:prstGeom prst="rect">
            <a:avLst/>
          </a:prstGeom>
          <a:noFill/>
        </p:spPr>
        <p:txBody>
          <a:bodyPr wrap="square" rtlCol="0">
            <a:spAutoFit/>
          </a:bodyPr>
          <a:lstStyle/>
          <a:p>
            <a:r>
              <a:rPr lang="en-US" sz="2400" dirty="0" smtClean="0"/>
              <a:t>Do not have a bare pavement policy. (Would require significant salt use.)</a:t>
            </a:r>
          </a:p>
          <a:p>
            <a:r>
              <a:rPr lang="en-US" sz="1600" i="1" dirty="0" smtClean="0"/>
              <a:t>Picture taken on my street around 4:45pm on December 12 (after December 11-12 plow)</a:t>
            </a:r>
          </a:p>
          <a:p>
            <a:endParaRPr lang="en-US" dirty="0"/>
          </a:p>
        </p:txBody>
      </p:sp>
      <p:sp>
        <p:nvSpPr>
          <p:cNvPr id="6" name="Slide Number Placeholder 5"/>
          <p:cNvSpPr>
            <a:spLocks noGrp="1"/>
          </p:cNvSpPr>
          <p:nvPr>
            <p:ph type="sldNum" sz="quarter" idx="12"/>
          </p:nvPr>
        </p:nvSpPr>
        <p:spPr>
          <a:xfrm>
            <a:off x="8305800" y="6172200"/>
            <a:ext cx="533400" cy="381000"/>
          </a:xfrm>
        </p:spPr>
        <p:txBody>
          <a:bodyPr>
            <a:normAutofit fontScale="77500" lnSpcReduction="20000"/>
          </a:bodyPr>
          <a:lstStyle/>
          <a:p>
            <a:fld id="{B9095866-3371-4787-A21A-0F34FB328663}" type="slidenum">
              <a:rPr lang="en-US" smtClean="0">
                <a:solidFill>
                  <a:srgbClr val="FFC000"/>
                </a:solidFill>
              </a:rPr>
              <a:pPr/>
              <a:t>43</a:t>
            </a:fld>
            <a:r>
              <a:rPr lang="en-US" dirty="0" smtClean="0">
                <a:solidFill>
                  <a:srgbClr val="FFC000"/>
                </a:solidFill>
              </a:rPr>
              <a:t>/65</a:t>
            </a:r>
            <a:endParaRPr lang="en-US" dirty="0">
              <a:solidFill>
                <a:srgbClr val="FFC000"/>
              </a:solidFill>
            </a:endParaRPr>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531352" cy="990600"/>
          </a:xfrm>
        </p:spPr>
        <p:txBody>
          <a:bodyPr>
            <a:normAutofit/>
          </a:bodyPr>
          <a:lstStyle/>
          <a:p>
            <a:r>
              <a:rPr lang="en-US" dirty="0" smtClean="0"/>
              <a:t>A Note about Hard Pack &amp; Fluff		</a:t>
            </a:r>
            <a:endParaRPr lang="en-US" dirty="0"/>
          </a:p>
        </p:txBody>
      </p:sp>
      <p:sp>
        <p:nvSpPr>
          <p:cNvPr id="3" name="Content Placeholder 2"/>
          <p:cNvSpPr>
            <a:spLocks noGrp="1"/>
          </p:cNvSpPr>
          <p:nvPr>
            <p:ph sz="quarter" idx="1"/>
          </p:nvPr>
        </p:nvSpPr>
        <p:spPr>
          <a:xfrm>
            <a:off x="457200" y="1600200"/>
            <a:ext cx="8308848" cy="4724400"/>
          </a:xfrm>
        </p:spPr>
        <p:txBody>
          <a:bodyPr>
            <a:normAutofit fontScale="92500" lnSpcReduction="10000"/>
          </a:bodyPr>
          <a:lstStyle/>
          <a:p>
            <a:r>
              <a:rPr lang="en-US" dirty="0" smtClean="0"/>
              <a:t>Hard pack on streets is normal after a plow</a:t>
            </a:r>
          </a:p>
          <a:p>
            <a:pPr lvl="1"/>
            <a:r>
              <a:rPr lang="en-US" dirty="0" smtClean="0"/>
              <a:t>Plows don’t push down, they push out and to the side, and that creates a layer of tightly compacted snow</a:t>
            </a:r>
          </a:p>
          <a:p>
            <a:pPr lvl="1"/>
            <a:r>
              <a:rPr lang="en-US" dirty="0" smtClean="0"/>
              <a:t>Graders push down, but hard pack may develop </a:t>
            </a:r>
            <a:r>
              <a:rPr lang="en-US" dirty="0" smtClean="0"/>
              <a:t>still</a:t>
            </a:r>
          </a:p>
          <a:p>
            <a:pPr lvl="2"/>
            <a:r>
              <a:rPr lang="en-US" dirty="0" smtClean="0"/>
              <a:t>One grader in west side fleet</a:t>
            </a:r>
            <a:endParaRPr lang="en-US" dirty="0" smtClean="0"/>
          </a:p>
          <a:p>
            <a:r>
              <a:rPr lang="en-US" dirty="0" smtClean="0"/>
              <a:t>Warmer temperatures cause the hard pack to release from the pavement and </a:t>
            </a:r>
            <a:r>
              <a:rPr lang="en-US" dirty="0" smtClean="0"/>
              <a:t>fluff up</a:t>
            </a:r>
            <a:endParaRPr lang="en-US" dirty="0" smtClean="0"/>
          </a:p>
          <a:p>
            <a:r>
              <a:rPr lang="en-US" dirty="0" smtClean="0"/>
              <a:t>Gives the appearance that the street was not plowed because ruts form and roads looks snowy</a:t>
            </a:r>
          </a:p>
          <a:p>
            <a:r>
              <a:rPr lang="en-US" dirty="0" smtClean="0"/>
              <a:t>When this happens, we plow the fluff (like we did on 12/22)</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44</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there snow in my driveway?	</a:t>
            </a:r>
            <a:endParaRPr lang="en-US" dirty="0"/>
          </a:p>
        </p:txBody>
      </p:sp>
      <p:sp>
        <p:nvSpPr>
          <p:cNvPr id="3" name="Content Placeholder 2"/>
          <p:cNvSpPr>
            <a:spLocks noGrp="1"/>
          </p:cNvSpPr>
          <p:nvPr>
            <p:ph sz="quarter" idx="1"/>
          </p:nvPr>
        </p:nvSpPr>
        <p:spPr/>
        <p:txBody>
          <a:bodyPr>
            <a:normAutofit/>
          </a:bodyPr>
          <a:lstStyle/>
          <a:p>
            <a:r>
              <a:rPr lang="en-US" dirty="0" smtClean="0"/>
              <a:t>Gravity.</a:t>
            </a:r>
          </a:p>
          <a:p>
            <a:r>
              <a:rPr lang="en-US" dirty="0" smtClean="0"/>
              <a:t>Plow blades are angled to push snow from the street to the curb – it’s the only way to get the snow out of the street</a:t>
            </a:r>
            <a:r>
              <a:rPr lang="en-US" dirty="0" smtClean="0"/>
              <a:t>.</a:t>
            </a:r>
          </a:p>
          <a:p>
            <a:r>
              <a:rPr lang="en-US" dirty="0" smtClean="0"/>
              <a:t>Snow gets pinned to the plow blade by the curb line, and the snow piled on the terrace</a:t>
            </a:r>
            <a:endParaRPr lang="en-US" dirty="0" smtClean="0"/>
          </a:p>
          <a:p>
            <a:r>
              <a:rPr lang="en-US" dirty="0" smtClean="0"/>
              <a:t>Driveway aprons create a cavity along </a:t>
            </a:r>
            <a:r>
              <a:rPr lang="en-US" dirty="0" smtClean="0"/>
              <a:t>the curb.</a:t>
            </a:r>
            <a:endParaRPr lang="en-US" dirty="0" smtClean="0"/>
          </a:p>
          <a:p>
            <a:r>
              <a:rPr lang="en-US" dirty="0" smtClean="0"/>
              <a:t>Snow pinned against the plow will naturally fall off into that driveway apron cavity</a:t>
            </a:r>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45</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 quick lesson in driveways</a:t>
            </a:r>
            <a:endParaRPr lang="en-US" dirty="0"/>
          </a:p>
        </p:txBody>
      </p:sp>
      <p:sp>
        <p:nvSpPr>
          <p:cNvPr id="5" name="Subtitle 4"/>
          <p:cNvSpPr>
            <a:spLocks noGrp="1"/>
          </p:cNvSpPr>
          <p:nvPr>
            <p:ph type="subTitle" idx="1"/>
          </p:nvPr>
        </p:nvSpPr>
        <p:spPr/>
        <p:txBody>
          <a:bodyPr>
            <a:normAutofit fontScale="92500" lnSpcReduction="20000"/>
          </a:bodyPr>
          <a:lstStyle/>
          <a:p>
            <a:r>
              <a:rPr lang="en-US" dirty="0" smtClean="0"/>
              <a:t>Or how to choose a house that won’t get as much snow in the driveway</a:t>
            </a:r>
            <a:endParaRPr lang="en-US" dirty="0"/>
          </a:p>
        </p:txBody>
      </p:sp>
      <p:sp>
        <p:nvSpPr>
          <p:cNvPr id="6" name="Slide Number Placeholder 5"/>
          <p:cNvSpPr>
            <a:spLocks noGrp="1"/>
          </p:cNvSpPr>
          <p:nvPr>
            <p:ph type="sldNum" sz="quarter" idx="12"/>
          </p:nvPr>
        </p:nvSpPr>
        <p:spPr/>
        <p:txBody>
          <a:bodyPr/>
          <a:lstStyle/>
          <a:p>
            <a:fld id="{B9095866-3371-4787-A21A-0F34FB328663}" type="slidenum">
              <a:rPr lang="en-US" smtClean="0"/>
              <a:pPr/>
              <a:t>46</a:t>
            </a:fld>
            <a:r>
              <a:rPr lang="en-US" dirty="0" smtClean="0"/>
              <a:t>/65</a:t>
            </a:r>
            <a:endParaRPr lang="en-US" dirty="0"/>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0" y="838200"/>
            <a:ext cx="8476131" cy="5831784"/>
          </a:xfrm>
          <a:prstGeom prst="rect">
            <a:avLst/>
          </a:prstGeom>
          <a:noFill/>
          <a:ln w="9525">
            <a:noFill/>
            <a:miter lim="800000"/>
            <a:headEnd/>
            <a:tailEnd/>
          </a:ln>
        </p:spPr>
      </p:pic>
      <p:sp>
        <p:nvSpPr>
          <p:cNvPr id="5" name="TextBox 4"/>
          <p:cNvSpPr txBox="1"/>
          <p:nvPr/>
        </p:nvSpPr>
        <p:spPr>
          <a:xfrm>
            <a:off x="304800" y="152400"/>
            <a:ext cx="8305800" cy="646331"/>
          </a:xfrm>
          <a:prstGeom prst="rect">
            <a:avLst/>
          </a:prstGeom>
          <a:noFill/>
        </p:spPr>
        <p:txBody>
          <a:bodyPr wrap="square" rtlCol="0">
            <a:spAutoFit/>
          </a:bodyPr>
          <a:lstStyle/>
          <a:p>
            <a:r>
              <a:rPr lang="en-US" dirty="0" smtClean="0"/>
              <a:t>Here is a Google Earth snapshot of Soaring Sky &amp; Talons Way.  Notice the driveway aprons on Soaring Sky, and notice how many there are.</a:t>
            </a:r>
            <a:endParaRPr lang="en-US" dirty="0"/>
          </a:p>
        </p:txBody>
      </p:sp>
      <p:sp>
        <p:nvSpPr>
          <p:cNvPr id="4" name="Slide Number Placeholder 3"/>
          <p:cNvSpPr>
            <a:spLocks noGrp="1"/>
          </p:cNvSpPr>
          <p:nvPr>
            <p:ph type="sldNum" sz="quarter" idx="12"/>
          </p:nvPr>
        </p:nvSpPr>
        <p:spPr>
          <a:xfrm>
            <a:off x="228600" y="6248400"/>
            <a:ext cx="533400" cy="381000"/>
          </a:xfrm>
        </p:spPr>
        <p:txBody>
          <a:bodyPr>
            <a:normAutofit fontScale="77500" lnSpcReduction="20000"/>
          </a:bodyPr>
          <a:lstStyle/>
          <a:p>
            <a:fld id="{B9095866-3371-4787-A21A-0F34FB328663}" type="slidenum">
              <a:rPr lang="en-US" smtClean="0">
                <a:solidFill>
                  <a:srgbClr val="FFC000"/>
                </a:solidFill>
              </a:rPr>
              <a:pPr/>
              <a:t>47</a:t>
            </a:fld>
            <a:r>
              <a:rPr lang="en-US" dirty="0" smtClean="0">
                <a:solidFill>
                  <a:srgbClr val="FFC000"/>
                </a:solidFill>
              </a:rPr>
              <a:t>/65</a:t>
            </a:r>
            <a:endParaRPr lang="en-US" dirty="0">
              <a:solidFill>
                <a:srgbClr val="FFC000"/>
              </a:solidFill>
            </a:endParaRPr>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4800" y="914400"/>
            <a:ext cx="8458200" cy="5819448"/>
          </a:xfrm>
          <a:prstGeom prst="rect">
            <a:avLst/>
          </a:prstGeom>
          <a:noFill/>
          <a:ln w="9525">
            <a:noFill/>
            <a:miter lim="800000"/>
            <a:headEnd/>
            <a:tailEnd/>
          </a:ln>
        </p:spPr>
      </p:pic>
      <p:sp>
        <p:nvSpPr>
          <p:cNvPr id="3" name="TextBox 2"/>
          <p:cNvSpPr txBox="1"/>
          <p:nvPr/>
        </p:nvSpPr>
        <p:spPr>
          <a:xfrm>
            <a:off x="304800" y="152400"/>
            <a:ext cx="8305800" cy="646331"/>
          </a:xfrm>
          <a:prstGeom prst="rect">
            <a:avLst/>
          </a:prstGeom>
          <a:noFill/>
        </p:spPr>
        <p:txBody>
          <a:bodyPr wrap="square" rtlCol="0">
            <a:spAutoFit/>
          </a:bodyPr>
          <a:lstStyle/>
          <a:p>
            <a:r>
              <a:rPr lang="en-US" dirty="0" smtClean="0"/>
              <a:t>Now, see the distance between each driveway.  We plow in the direction of travel of the road usually. Below, the blue lines are plowed east to west. Red lines west to east.</a:t>
            </a:r>
            <a:endParaRPr lang="en-US" dirty="0"/>
          </a:p>
        </p:txBody>
      </p:sp>
      <p:sp>
        <p:nvSpPr>
          <p:cNvPr id="4" name="Slide Number Placeholder 3"/>
          <p:cNvSpPr>
            <a:spLocks noGrp="1"/>
          </p:cNvSpPr>
          <p:nvPr>
            <p:ph type="sldNum" sz="quarter" idx="12"/>
          </p:nvPr>
        </p:nvSpPr>
        <p:spPr>
          <a:xfrm>
            <a:off x="304800" y="6324600"/>
            <a:ext cx="533400" cy="381000"/>
          </a:xfrm>
        </p:spPr>
        <p:txBody>
          <a:bodyPr>
            <a:normAutofit fontScale="77500" lnSpcReduction="20000"/>
          </a:bodyPr>
          <a:lstStyle/>
          <a:p>
            <a:fld id="{B9095866-3371-4787-A21A-0F34FB328663}" type="slidenum">
              <a:rPr lang="en-US" smtClean="0">
                <a:solidFill>
                  <a:srgbClr val="FFC000"/>
                </a:solidFill>
              </a:rPr>
              <a:pPr/>
              <a:t>48</a:t>
            </a:fld>
            <a:r>
              <a:rPr lang="en-US" dirty="0" smtClean="0">
                <a:solidFill>
                  <a:srgbClr val="FFC000"/>
                </a:solidFill>
              </a:rPr>
              <a:t>/65</a:t>
            </a:r>
            <a:endParaRPr lang="en-US" dirty="0">
              <a:solidFill>
                <a:srgbClr val="FFC000"/>
              </a:solidFill>
            </a:endParaRPr>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4800" y="914400"/>
            <a:ext cx="8458200" cy="5819448"/>
          </a:xfrm>
          <a:prstGeom prst="rect">
            <a:avLst/>
          </a:prstGeom>
          <a:noFill/>
          <a:ln w="9525">
            <a:noFill/>
            <a:miter lim="800000"/>
            <a:headEnd/>
            <a:tailEnd/>
          </a:ln>
        </p:spPr>
      </p:pic>
      <p:sp>
        <p:nvSpPr>
          <p:cNvPr id="3" name="TextBox 2"/>
          <p:cNvSpPr txBox="1"/>
          <p:nvPr/>
        </p:nvSpPr>
        <p:spPr>
          <a:xfrm>
            <a:off x="304800" y="152400"/>
            <a:ext cx="8305800" cy="646331"/>
          </a:xfrm>
          <a:prstGeom prst="rect">
            <a:avLst/>
          </a:prstGeom>
          <a:noFill/>
        </p:spPr>
        <p:txBody>
          <a:bodyPr wrap="square" rtlCol="0">
            <a:spAutoFit/>
          </a:bodyPr>
          <a:lstStyle/>
          <a:p>
            <a:r>
              <a:rPr lang="en-US" dirty="0" smtClean="0"/>
              <a:t>The lines represent how much distance the plows gather snow before the snow falls off the plow blade into a driveway.  Who do you think gets the most snow?</a:t>
            </a:r>
            <a:endParaRPr lang="en-US" dirty="0"/>
          </a:p>
        </p:txBody>
      </p:sp>
      <p:sp>
        <p:nvSpPr>
          <p:cNvPr id="4" name="Slide Number Placeholder 3"/>
          <p:cNvSpPr>
            <a:spLocks noGrp="1"/>
          </p:cNvSpPr>
          <p:nvPr>
            <p:ph type="sldNum" sz="quarter" idx="12"/>
          </p:nvPr>
        </p:nvSpPr>
        <p:spPr>
          <a:xfrm>
            <a:off x="304800" y="6324600"/>
            <a:ext cx="533400" cy="381000"/>
          </a:xfrm>
        </p:spPr>
        <p:txBody>
          <a:bodyPr>
            <a:normAutofit fontScale="77500" lnSpcReduction="20000"/>
          </a:bodyPr>
          <a:lstStyle/>
          <a:p>
            <a:fld id="{B9095866-3371-4787-A21A-0F34FB328663}" type="slidenum">
              <a:rPr lang="en-US" smtClean="0">
                <a:solidFill>
                  <a:srgbClr val="FFC000"/>
                </a:solidFill>
              </a:rPr>
              <a:pPr/>
              <a:t>49</a:t>
            </a:fld>
            <a:r>
              <a:rPr lang="en-US" dirty="0" smtClean="0">
                <a:solidFill>
                  <a:srgbClr val="FFC000"/>
                </a:solidFill>
              </a:rPr>
              <a:t>/65</a:t>
            </a:r>
            <a:endParaRPr lang="en-US" dirty="0">
              <a:solidFill>
                <a:srgbClr val="FFC000"/>
              </a:solidFill>
            </a:endParaRPr>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be Mariano Rivera</a:t>
            </a:r>
            <a:endParaRPr lang="en-US" dirty="0"/>
          </a:p>
        </p:txBody>
      </p:sp>
      <p:pic>
        <p:nvPicPr>
          <p:cNvPr id="4" name="Content Placeholder 3" descr="Mariano-Rivera-yankees-pitcher.jpg"/>
          <p:cNvPicPr>
            <a:picLocks noGrp="1" noChangeAspect="1"/>
          </p:cNvPicPr>
          <p:nvPr>
            <p:ph sz="quarter" idx="1"/>
          </p:nvPr>
        </p:nvPicPr>
        <p:blipFill>
          <a:blip r:embed="rId2" cstate="print"/>
          <a:stretch>
            <a:fillRect/>
          </a:stretch>
        </p:blipFill>
        <p:spPr>
          <a:xfrm>
            <a:off x="1752600" y="2819400"/>
            <a:ext cx="5267300" cy="3505204"/>
          </a:xfrm>
        </p:spPr>
      </p:pic>
      <p:sp>
        <p:nvSpPr>
          <p:cNvPr id="5" name="TextBox 4"/>
          <p:cNvSpPr txBox="1"/>
          <p:nvPr/>
        </p:nvSpPr>
        <p:spPr>
          <a:xfrm>
            <a:off x="381000" y="1600200"/>
            <a:ext cx="8153400" cy="1200329"/>
          </a:xfrm>
          <a:prstGeom prst="rect">
            <a:avLst/>
          </a:prstGeom>
          <a:noFill/>
        </p:spPr>
        <p:txBody>
          <a:bodyPr wrap="square" rtlCol="0">
            <a:spAutoFit/>
          </a:bodyPr>
          <a:lstStyle/>
          <a:p>
            <a:r>
              <a:rPr lang="en-US" dirty="0" smtClean="0"/>
              <a:t>As the cliché goes, MLB closers have short memories so they can focus with the game at hand. Same goes for Madison winters. Whatever happened last winter, or the winter before – that game’s on the ledger &amp; can’t be played again.  But we can make this game, this winter, better.</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B9095866-3371-4787-A21A-0F34FB328663}" type="slidenum">
              <a:rPr lang="en-US" smtClean="0"/>
              <a:pPr/>
              <a:t>5</a:t>
            </a:fld>
            <a:r>
              <a:rPr lang="en-US" dirty="0" smtClean="0"/>
              <a:t>/65</a:t>
            </a:r>
            <a:endParaRPr lang="en-US" dirty="0"/>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04800" y="990600"/>
            <a:ext cx="8264744" cy="5686345"/>
          </a:xfrm>
          <a:prstGeom prst="rect">
            <a:avLst/>
          </a:prstGeom>
          <a:noFill/>
          <a:ln w="9525">
            <a:noFill/>
            <a:miter lim="800000"/>
            <a:headEnd/>
            <a:tailEnd/>
          </a:ln>
        </p:spPr>
      </p:pic>
      <p:sp>
        <p:nvSpPr>
          <p:cNvPr id="4" name="TextBox 3"/>
          <p:cNvSpPr txBox="1"/>
          <p:nvPr/>
        </p:nvSpPr>
        <p:spPr>
          <a:xfrm>
            <a:off x="381000" y="152400"/>
            <a:ext cx="8229600" cy="923330"/>
          </a:xfrm>
          <a:prstGeom prst="rect">
            <a:avLst/>
          </a:prstGeom>
          <a:noFill/>
        </p:spPr>
        <p:txBody>
          <a:bodyPr wrap="square" rtlCol="0">
            <a:spAutoFit/>
          </a:bodyPr>
          <a:lstStyle/>
          <a:p>
            <a:r>
              <a:rPr lang="en-US" dirty="0" smtClean="0"/>
              <a:t>This house probably gets more snow than the neighbors. In fact, that whole “red” side of the street might have more snow in the driveways because there are fewer off-loading opportunities (aka driveways).</a:t>
            </a:r>
            <a:endParaRPr lang="en-US" dirty="0"/>
          </a:p>
        </p:txBody>
      </p:sp>
      <p:sp>
        <p:nvSpPr>
          <p:cNvPr id="5" name="Slide Number Placeholder 4"/>
          <p:cNvSpPr>
            <a:spLocks noGrp="1"/>
          </p:cNvSpPr>
          <p:nvPr>
            <p:ph type="sldNum" sz="quarter" idx="12"/>
          </p:nvPr>
        </p:nvSpPr>
        <p:spPr>
          <a:xfrm>
            <a:off x="304800" y="6248400"/>
            <a:ext cx="533400" cy="381000"/>
          </a:xfrm>
        </p:spPr>
        <p:txBody>
          <a:bodyPr>
            <a:normAutofit fontScale="77500" lnSpcReduction="20000"/>
          </a:bodyPr>
          <a:lstStyle/>
          <a:p>
            <a:fld id="{B9095866-3371-4787-A21A-0F34FB328663}" type="slidenum">
              <a:rPr lang="en-US" smtClean="0">
                <a:solidFill>
                  <a:srgbClr val="FFC000"/>
                </a:solidFill>
              </a:rPr>
              <a:pPr/>
              <a:t>50</a:t>
            </a:fld>
            <a:r>
              <a:rPr lang="en-US" dirty="0" smtClean="0">
                <a:solidFill>
                  <a:srgbClr val="FFC000"/>
                </a:solidFill>
              </a:rPr>
              <a:t>/65</a:t>
            </a:r>
            <a:endParaRPr lang="en-US" dirty="0">
              <a:solidFill>
                <a:srgbClr val="FFC000"/>
              </a:solidFill>
            </a:endParaRPr>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in the driveway</a:t>
            </a:r>
            <a:endParaRPr lang="en-US" dirty="0"/>
          </a:p>
        </p:txBody>
      </p:sp>
      <p:sp>
        <p:nvSpPr>
          <p:cNvPr id="3" name="Content Placeholder 2"/>
          <p:cNvSpPr>
            <a:spLocks noGrp="1"/>
          </p:cNvSpPr>
          <p:nvPr>
            <p:ph sz="quarter" idx="1"/>
          </p:nvPr>
        </p:nvSpPr>
        <p:spPr/>
        <p:txBody>
          <a:bodyPr>
            <a:normAutofit/>
          </a:bodyPr>
          <a:lstStyle/>
          <a:p>
            <a:r>
              <a:rPr lang="en-US" dirty="0" smtClean="0"/>
              <a:t>It is not malicious.</a:t>
            </a:r>
          </a:p>
          <a:p>
            <a:r>
              <a:rPr lang="en-US" dirty="0" smtClean="0"/>
              <a:t>It is not intentional.</a:t>
            </a:r>
          </a:p>
          <a:p>
            <a:r>
              <a:rPr lang="en-US" dirty="0" smtClean="0"/>
              <a:t>It is an inconvenience.</a:t>
            </a:r>
          </a:p>
          <a:p>
            <a:r>
              <a:rPr lang="en-US" dirty="0" smtClean="0"/>
              <a:t>It is a huge pain in the neck (and back). (But it could be a cross-fit exercise?)</a:t>
            </a:r>
          </a:p>
          <a:p>
            <a:r>
              <a:rPr lang="en-US" dirty="0" smtClean="0"/>
              <a:t>It is a problem for everyone with a driveway.</a:t>
            </a:r>
          </a:p>
          <a:p>
            <a:r>
              <a:rPr lang="en-US" dirty="0" smtClean="0"/>
              <a:t>It is unavoidable.</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51</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bad contractors can make the problem worse</a:t>
            </a:r>
            <a:endParaRPr lang="en-US" dirty="0"/>
          </a:p>
        </p:txBody>
      </p:sp>
      <p:sp>
        <p:nvSpPr>
          <p:cNvPr id="3" name="Content Placeholder 2"/>
          <p:cNvSpPr>
            <a:spLocks noGrp="1"/>
          </p:cNvSpPr>
          <p:nvPr>
            <p:ph sz="quarter" idx="1"/>
          </p:nvPr>
        </p:nvSpPr>
        <p:spPr/>
        <p:txBody>
          <a:bodyPr/>
          <a:lstStyle/>
          <a:p>
            <a:r>
              <a:rPr lang="en-US" dirty="0" smtClean="0"/>
              <a:t>Contractors clearing driveways should NEVER push snow across the street.</a:t>
            </a:r>
          </a:p>
          <a:p>
            <a:pPr lvl="1"/>
            <a:r>
              <a:rPr lang="en-US" dirty="0" smtClean="0"/>
              <a:t>They should push it into your yard.</a:t>
            </a:r>
          </a:p>
          <a:p>
            <a:r>
              <a:rPr lang="en-US" dirty="0" smtClean="0"/>
              <a:t>It’s an ordinance violation. </a:t>
            </a:r>
          </a:p>
          <a:p>
            <a:r>
              <a:rPr lang="en-US" dirty="0" smtClean="0"/>
              <a:t>Plus when they do, the plows grab snow from the street, plus the extra pile the contractor pushed out.</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52</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077200" cy="838200"/>
          </a:xfrm>
        </p:spPr>
        <p:txBody>
          <a:bodyPr>
            <a:normAutofit fontScale="90000"/>
          </a:bodyPr>
          <a:lstStyle/>
          <a:p>
            <a:r>
              <a:rPr lang="en-US" dirty="0" smtClean="0"/>
              <a:t>Bad job by a driveway contractor…</a:t>
            </a:r>
            <a:endParaRPr lang="en-US" dirty="0"/>
          </a:p>
        </p:txBody>
      </p:sp>
      <p:pic>
        <p:nvPicPr>
          <p:cNvPr id="4" name="Content Placeholder 3" descr="031.jpg"/>
          <p:cNvPicPr>
            <a:picLocks noGrp="1" noChangeAspect="1"/>
          </p:cNvPicPr>
          <p:nvPr>
            <p:ph sz="quarter" idx="4294967295"/>
          </p:nvPr>
        </p:nvPicPr>
        <p:blipFill>
          <a:blip r:embed="rId2" cstate="print"/>
          <a:stretch>
            <a:fillRect/>
          </a:stretch>
        </p:blipFill>
        <p:spPr>
          <a:xfrm>
            <a:off x="152400" y="1447800"/>
            <a:ext cx="8763000" cy="4928862"/>
          </a:xfrm>
        </p:spPr>
      </p:pic>
      <p:sp>
        <p:nvSpPr>
          <p:cNvPr id="5" name="TextBox 4"/>
          <p:cNvSpPr txBox="1"/>
          <p:nvPr/>
        </p:nvSpPr>
        <p:spPr>
          <a:xfrm>
            <a:off x="0" y="762000"/>
            <a:ext cx="8153400" cy="646331"/>
          </a:xfrm>
          <a:prstGeom prst="rect">
            <a:avLst/>
          </a:prstGeom>
          <a:noFill/>
        </p:spPr>
        <p:txBody>
          <a:bodyPr wrap="square" rtlCol="0">
            <a:spAutoFit/>
          </a:bodyPr>
          <a:lstStyle/>
          <a:p>
            <a:r>
              <a:rPr lang="en-US" dirty="0" smtClean="0"/>
              <a:t>See the driveway up the road from the truck on the right hand side? They’re getting extra snow because of this contractor piled it on the curb line.</a:t>
            </a:r>
            <a:endParaRPr lang="en-US" dirty="0"/>
          </a:p>
        </p:txBody>
      </p:sp>
      <p:sp>
        <p:nvSpPr>
          <p:cNvPr id="6" name="Slide Number Placeholder 5"/>
          <p:cNvSpPr>
            <a:spLocks noGrp="1"/>
          </p:cNvSpPr>
          <p:nvPr>
            <p:ph type="sldNum" sz="quarter" idx="12"/>
          </p:nvPr>
        </p:nvSpPr>
        <p:spPr/>
        <p:txBody>
          <a:bodyPr>
            <a:normAutofit fontScale="77500" lnSpcReduction="20000"/>
          </a:bodyPr>
          <a:lstStyle/>
          <a:p>
            <a:fld id="{B9095866-3371-4787-A21A-0F34FB328663}" type="slidenum">
              <a:rPr lang="en-US" smtClean="0"/>
              <a:pPr/>
              <a:t>53</a:t>
            </a:fld>
            <a:r>
              <a:rPr lang="en-US" dirty="0" smtClean="0"/>
              <a:t>/65</a:t>
            </a:r>
            <a:endParaRPr lang="en-US" dirty="0"/>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snow in the driveway unavoidable?</a:t>
            </a:r>
            <a:endParaRPr lang="en-US" dirty="0"/>
          </a:p>
        </p:txBody>
      </p:sp>
      <p:sp>
        <p:nvSpPr>
          <p:cNvPr id="3" name="Content Placeholder 2"/>
          <p:cNvSpPr>
            <a:spLocks noGrp="1"/>
          </p:cNvSpPr>
          <p:nvPr>
            <p:ph sz="quarter" idx="1"/>
          </p:nvPr>
        </p:nvSpPr>
        <p:spPr/>
        <p:txBody>
          <a:bodyPr>
            <a:normAutofit/>
          </a:bodyPr>
          <a:lstStyle/>
          <a:p>
            <a:r>
              <a:rPr lang="en-US" dirty="0" smtClean="0"/>
              <a:t>There’s nowhere else for the snow to go.</a:t>
            </a:r>
          </a:p>
          <a:p>
            <a:r>
              <a:rPr lang="en-US" dirty="0" smtClean="0"/>
              <a:t>Trying to get the snow out of the street so it is safe for all roadway users</a:t>
            </a:r>
          </a:p>
          <a:p>
            <a:endParaRPr lang="en-US" dirty="0" smtClean="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54</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153400" cy="685800"/>
          </a:xfrm>
        </p:spPr>
        <p:txBody>
          <a:bodyPr>
            <a:normAutofit fontScale="90000"/>
          </a:bodyPr>
          <a:lstStyle/>
          <a:p>
            <a:r>
              <a:rPr lang="en-US" dirty="0" smtClean="0"/>
              <a:t>Preventing driveway snow:</a:t>
            </a:r>
            <a:br>
              <a:rPr lang="en-US" dirty="0" smtClean="0"/>
            </a:br>
            <a:r>
              <a:rPr lang="en-US" sz="3600" dirty="0" smtClean="0"/>
              <a:t>What </a:t>
            </a:r>
            <a:r>
              <a:rPr lang="en-US" sz="3600" dirty="0" smtClean="0"/>
              <a:t>about changing the plow blade angle?</a:t>
            </a:r>
            <a:r>
              <a:rPr lang="en-US" dirty="0" smtClean="0"/>
              <a:t/>
            </a:r>
            <a:br>
              <a:rPr lang="en-US" dirty="0" smtClean="0"/>
            </a:br>
            <a:endParaRPr lang="en-US" dirty="0"/>
          </a:p>
        </p:txBody>
      </p:sp>
      <p:sp>
        <p:nvSpPr>
          <p:cNvPr id="3" name="Content Placeholder 2"/>
          <p:cNvSpPr>
            <a:spLocks noGrp="1"/>
          </p:cNvSpPr>
          <p:nvPr>
            <p:ph sz="quarter" idx="1"/>
          </p:nvPr>
        </p:nvSpPr>
        <p:spPr/>
        <p:txBody>
          <a:bodyPr/>
          <a:lstStyle/>
          <a:p>
            <a:r>
              <a:rPr lang="en-US" dirty="0" smtClean="0"/>
              <a:t>Still would get snow in the driveway &amp; would create a new problem of windrows in the street</a:t>
            </a:r>
          </a:p>
          <a:p>
            <a:pPr lvl="1"/>
            <a:r>
              <a:rPr lang="en-US" dirty="0" smtClean="0"/>
              <a:t>Goal is to get snow out of the street after all</a:t>
            </a:r>
          </a:p>
          <a:p>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55</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Preventing driveway snow:</a:t>
            </a:r>
            <a:br>
              <a:rPr lang="en-US" dirty="0" smtClean="0"/>
            </a:br>
            <a:r>
              <a:rPr lang="en-US" dirty="0" smtClean="0"/>
              <a:t>What </a:t>
            </a:r>
            <a:r>
              <a:rPr lang="en-US" dirty="0" smtClean="0"/>
              <a:t>about a mechanical solution?</a:t>
            </a:r>
          </a:p>
        </p:txBody>
      </p:sp>
      <p:sp>
        <p:nvSpPr>
          <p:cNvPr id="3" name="Content Placeholder 2"/>
          <p:cNvSpPr>
            <a:spLocks noGrp="1"/>
          </p:cNvSpPr>
          <p:nvPr>
            <p:ph sz="quarter" idx="1"/>
          </p:nvPr>
        </p:nvSpPr>
        <p:spPr>
          <a:xfrm>
            <a:off x="612648" y="1600200"/>
            <a:ext cx="8153400" cy="4953000"/>
          </a:xfrm>
        </p:spPr>
        <p:txBody>
          <a:bodyPr>
            <a:normAutofit fontScale="85000" lnSpcReduction="10000"/>
          </a:bodyPr>
          <a:lstStyle/>
          <a:p>
            <a:r>
              <a:rPr lang="en-US" dirty="0" smtClean="0"/>
              <a:t>Other communities try this (Sioux Falls, SD)</a:t>
            </a:r>
          </a:p>
          <a:p>
            <a:pPr lvl="1"/>
            <a:r>
              <a:rPr lang="en-US" dirty="0" smtClean="0"/>
              <a:t>They use a mechanical arm that chops down and blocks some snow from falling into driveway.  Operator lowers the arm for each driveway and raises it when they get beyond it.</a:t>
            </a:r>
          </a:p>
          <a:p>
            <a:pPr lvl="1"/>
            <a:r>
              <a:rPr lang="en-US" dirty="0" smtClean="0"/>
              <a:t>Doesn’t work with snowfall over 5 inches – the snow goes over the arm</a:t>
            </a:r>
          </a:p>
          <a:p>
            <a:pPr lvl="1"/>
            <a:r>
              <a:rPr lang="en-US" dirty="0" smtClean="0"/>
              <a:t>Creates narrower streets – the arm prevents getting close to the curb</a:t>
            </a:r>
          </a:p>
          <a:p>
            <a:pPr lvl="1"/>
            <a:r>
              <a:rPr lang="en-US" dirty="0" smtClean="0"/>
              <a:t>Creates new problem of snow build up at edges of driveway – drainage issues</a:t>
            </a:r>
          </a:p>
          <a:p>
            <a:pPr lvl="1"/>
            <a:r>
              <a:rPr lang="en-US" dirty="0" smtClean="0"/>
              <a:t>Requires different equipment &amp; would increase cost (to buy new equipment and for maintenance of the arm)</a:t>
            </a:r>
          </a:p>
          <a:p>
            <a:pPr lvl="1"/>
            <a:r>
              <a:rPr lang="en-US" dirty="0" smtClean="0"/>
              <a:t>Greatly increases plowing time</a:t>
            </a:r>
          </a:p>
          <a:p>
            <a:pPr lvl="1"/>
            <a:r>
              <a:rPr lang="en-US" dirty="0" smtClean="0"/>
              <a:t>And, it only “minimizes” the amount of snow in the driveway.</a:t>
            </a:r>
          </a:p>
          <a:p>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56</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304800"/>
            <a:ext cx="8458200" cy="990600"/>
          </a:xfrm>
        </p:spPr>
        <p:txBody>
          <a:bodyPr>
            <a:normAutofit fontScale="90000"/>
          </a:bodyPr>
          <a:lstStyle/>
          <a:p>
            <a:r>
              <a:rPr lang="en-US" dirty="0" smtClean="0"/>
              <a:t>Time out!  </a:t>
            </a:r>
            <a:br>
              <a:rPr lang="en-US" dirty="0" smtClean="0"/>
            </a:br>
            <a:r>
              <a:rPr lang="en-US" sz="3600" dirty="0" smtClean="0"/>
              <a:t>So, there’s nothing I can do about snow in the driveway? I don’t agree.  I think there’s something.</a:t>
            </a:r>
            <a:endParaRPr lang="en-US" sz="3600" dirty="0"/>
          </a:p>
        </p:txBody>
      </p:sp>
      <p:sp>
        <p:nvSpPr>
          <p:cNvPr id="3" name="Content Placeholder 2"/>
          <p:cNvSpPr>
            <a:spLocks noGrp="1"/>
          </p:cNvSpPr>
          <p:nvPr>
            <p:ph sz="quarter" idx="4294967295"/>
          </p:nvPr>
        </p:nvSpPr>
        <p:spPr>
          <a:xfrm>
            <a:off x="228600" y="1676400"/>
            <a:ext cx="8458200" cy="4678363"/>
          </a:xfrm>
        </p:spPr>
        <p:txBody>
          <a:bodyPr>
            <a:normAutofit fontScale="92500"/>
          </a:bodyPr>
          <a:lstStyle/>
          <a:p>
            <a:r>
              <a:rPr lang="en-US" dirty="0" smtClean="0"/>
              <a:t>One thing to do would be to wait to clear your driveway apron until after the streets have been fully plowed – if possible</a:t>
            </a:r>
            <a:r>
              <a:rPr lang="en-US" dirty="0" smtClean="0"/>
              <a:t>. May minimize the amount in your drive.</a:t>
            </a:r>
            <a:endParaRPr lang="en-US" dirty="0" smtClean="0"/>
          </a:p>
          <a:p>
            <a:r>
              <a:rPr lang="en-US" dirty="0" smtClean="0"/>
              <a:t>We’re open to suggestions. If other means are known that can remove snow from the street efficiently both in cost and </a:t>
            </a:r>
            <a:r>
              <a:rPr lang="en-US" dirty="0" smtClean="0"/>
              <a:t>time</a:t>
            </a:r>
            <a:r>
              <a:rPr lang="en-US" dirty="0" smtClean="0"/>
              <a:t>, while not filling the </a:t>
            </a:r>
            <a:r>
              <a:rPr lang="en-US" dirty="0" smtClean="0"/>
              <a:t>aprons &amp; not creating new hazards, </a:t>
            </a:r>
            <a:r>
              <a:rPr lang="en-US" dirty="0" smtClean="0"/>
              <a:t>let us know. </a:t>
            </a:r>
            <a:r>
              <a:rPr lang="en-US" dirty="0" smtClean="0"/>
              <a:t> (Canadian method of blowing snow into front yards probably not an option.)</a:t>
            </a:r>
            <a:endParaRPr lang="en-US" dirty="0" smtClean="0"/>
          </a:p>
          <a:p>
            <a:r>
              <a:rPr lang="en-US" dirty="0" smtClean="0"/>
              <a:t>Snow is </a:t>
            </a:r>
            <a:r>
              <a:rPr lang="en-US" dirty="0" smtClean="0"/>
              <a:t>an absolute </a:t>
            </a:r>
            <a:r>
              <a:rPr lang="en-US" dirty="0" smtClean="0"/>
              <a:t>inconvenience for </a:t>
            </a:r>
            <a:r>
              <a:rPr lang="en-US" dirty="0" smtClean="0"/>
              <a:t>our expectations.</a:t>
            </a:r>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57</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Time out again! Why can’t the city shovel out my driveway?</a:t>
            </a:r>
            <a:endParaRPr lang="en-US" dirty="0"/>
          </a:p>
        </p:txBody>
      </p:sp>
      <p:sp>
        <p:nvSpPr>
          <p:cNvPr id="3" name="Content Placeholder 2"/>
          <p:cNvSpPr>
            <a:spLocks noGrp="1"/>
          </p:cNvSpPr>
          <p:nvPr>
            <p:ph sz="quarter" idx="1"/>
          </p:nvPr>
        </p:nvSpPr>
        <p:spPr/>
        <p:txBody>
          <a:bodyPr>
            <a:normAutofit/>
          </a:bodyPr>
          <a:lstStyle/>
          <a:p>
            <a:r>
              <a:rPr lang="en-US" dirty="0" smtClean="0"/>
              <a:t>We would need to shovel out every apron in the City.</a:t>
            </a:r>
          </a:p>
          <a:p>
            <a:r>
              <a:rPr lang="en-US" dirty="0" smtClean="0"/>
              <a:t>Over 70,000 homes in the city of Madison</a:t>
            </a:r>
          </a:p>
          <a:p>
            <a:pPr lvl="1"/>
            <a:r>
              <a:rPr lang="en-US" dirty="0" smtClean="0"/>
              <a:t>Does not includes businesses, apartment buildings, condos, or churches - all of which would need to be shoveled out by city crews, too.</a:t>
            </a:r>
          </a:p>
          <a:p>
            <a:r>
              <a:rPr lang="en-US" dirty="0" smtClean="0"/>
              <a:t>It would </a:t>
            </a:r>
            <a:r>
              <a:rPr lang="en-US" u="sng" dirty="0" smtClean="0"/>
              <a:t>never</a:t>
            </a:r>
            <a:r>
              <a:rPr lang="en-US" dirty="0" smtClean="0"/>
              <a:t> get done before the next storm</a:t>
            </a:r>
          </a:p>
          <a:p>
            <a:pPr lvl="1"/>
            <a:r>
              <a:rPr lang="en-US" dirty="0" smtClean="0"/>
              <a:t>And we would need dozens and dozens of people to do it</a:t>
            </a:r>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58</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note: December 15	</a:t>
            </a:r>
            <a:endParaRPr lang="en-US" dirty="0"/>
          </a:p>
        </p:txBody>
      </p:sp>
      <p:sp>
        <p:nvSpPr>
          <p:cNvPr id="3" name="Content Placeholder 2"/>
          <p:cNvSpPr>
            <a:spLocks noGrp="1"/>
          </p:cNvSpPr>
          <p:nvPr>
            <p:ph sz="quarter" idx="1"/>
          </p:nvPr>
        </p:nvSpPr>
        <p:spPr>
          <a:xfrm>
            <a:off x="228600" y="1447800"/>
            <a:ext cx="8763000" cy="4953000"/>
          </a:xfrm>
        </p:spPr>
        <p:txBody>
          <a:bodyPr>
            <a:normAutofit/>
          </a:bodyPr>
          <a:lstStyle/>
          <a:p>
            <a:r>
              <a:rPr lang="en-US" dirty="0" smtClean="0"/>
              <a:t>West side Streets Division ran a training exercise with the grader in your neighborhood.</a:t>
            </a:r>
          </a:p>
          <a:p>
            <a:r>
              <a:rPr lang="en-US" dirty="0" smtClean="0"/>
              <a:t>The normal layer post-plow hard pack on the street was peeled up &amp; crews removed the mess of snow this project created</a:t>
            </a:r>
          </a:p>
          <a:p>
            <a:pPr lvl="1"/>
            <a:r>
              <a:rPr lang="en-US" dirty="0" smtClean="0"/>
              <a:t>West side has 1 grader and it is the only piece of equipment in the fleet that can provide down force to break hard pack from the road</a:t>
            </a:r>
          </a:p>
          <a:p>
            <a:pPr lvl="1"/>
            <a:r>
              <a:rPr lang="en-US" dirty="0" smtClean="0"/>
              <a:t>Not enough people, time, or equipment to do this city wide for every storm</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59</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smtClean="0"/>
              <a:t>DISCLAIMER!</a:t>
            </a:r>
            <a:endParaRPr lang="en-US" dirty="0"/>
          </a:p>
        </p:txBody>
      </p:sp>
      <p:sp>
        <p:nvSpPr>
          <p:cNvPr id="3" name="Content Placeholder 2"/>
          <p:cNvSpPr>
            <a:spLocks noGrp="1"/>
          </p:cNvSpPr>
          <p:nvPr>
            <p:ph sz="quarter" idx="1"/>
          </p:nvPr>
        </p:nvSpPr>
        <p:spPr/>
        <p:txBody>
          <a:bodyPr>
            <a:normAutofit/>
          </a:bodyPr>
          <a:lstStyle/>
          <a:p>
            <a:r>
              <a:rPr lang="en-US" dirty="0" smtClean="0"/>
              <a:t>Not all snowfall events are equal, and there is no one surefire response to every storm.</a:t>
            </a:r>
          </a:p>
          <a:p>
            <a:r>
              <a:rPr lang="en-US" dirty="0" smtClean="0"/>
              <a:t>True, we can only plow it, sand it, salt it, or do nothing – but what is most effective depends on the storm, the wind, the temperature before the storm &amp; after the storm, the available equipment and people, etc.</a:t>
            </a:r>
          </a:p>
          <a:p>
            <a:r>
              <a:rPr lang="en-US" dirty="0" smtClean="0"/>
              <a:t>The responses described herein assume a “normal” snow with no complications.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9095866-3371-4787-A21A-0F34FB328663}" type="slidenum">
              <a:rPr lang="en-US" smtClean="0"/>
              <a:pPr/>
              <a:t>6</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informed</a:t>
            </a:r>
            <a:endParaRPr lang="en-US" dirty="0"/>
          </a:p>
        </p:txBody>
      </p:sp>
      <p:sp>
        <p:nvSpPr>
          <p:cNvPr id="3" name="Content Placeholder 2"/>
          <p:cNvSpPr>
            <a:spLocks noGrp="1"/>
          </p:cNvSpPr>
          <p:nvPr>
            <p:ph sz="quarter" idx="1"/>
          </p:nvPr>
        </p:nvSpPr>
        <p:spPr/>
        <p:txBody>
          <a:bodyPr/>
          <a:lstStyle/>
          <a:p>
            <a:r>
              <a:rPr lang="en-US" dirty="0" smtClean="0"/>
              <a:t>Visit </a:t>
            </a:r>
            <a:r>
              <a:rPr lang="en-US" dirty="0" smtClean="0">
                <a:hlinkClick r:id="rId2"/>
              </a:rPr>
              <a:t>www.cityofmadison.com/winter</a:t>
            </a:r>
            <a:endParaRPr lang="en-US" dirty="0" smtClean="0"/>
          </a:p>
          <a:p>
            <a:pPr lvl="1"/>
            <a:r>
              <a:rPr lang="en-US" dirty="0" smtClean="0"/>
              <a:t>Sign up for Snow Plow Updates</a:t>
            </a:r>
          </a:p>
          <a:p>
            <a:pPr lvl="1"/>
            <a:r>
              <a:rPr lang="en-US" dirty="0" smtClean="0"/>
              <a:t>Sign up for Snow Emergency Updates</a:t>
            </a:r>
          </a:p>
          <a:p>
            <a:pPr lvl="2"/>
            <a:r>
              <a:rPr lang="en-US" dirty="0" smtClean="0"/>
              <a:t>Maybe even sign up for text updates for snow emergencies</a:t>
            </a:r>
          </a:p>
          <a:p>
            <a:pPr lvl="1"/>
            <a:r>
              <a:rPr lang="en-US" dirty="0" smtClean="0"/>
              <a:t>Sign up for Sidewalk Clearing alerts</a:t>
            </a:r>
          </a:p>
          <a:p>
            <a:pPr lvl="2"/>
            <a:r>
              <a:rPr lang="en-US" dirty="0" smtClean="0"/>
              <a:t>This is from Building Inspection – not Streets</a:t>
            </a:r>
          </a:p>
          <a:p>
            <a:pPr lvl="1"/>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60</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Content Placeholder 3"/>
          <p:cNvSpPr>
            <a:spLocks noGrp="1"/>
          </p:cNvSpPr>
          <p:nvPr>
            <p:ph sz="quarter" idx="1"/>
          </p:nvPr>
        </p:nvSpPr>
        <p:spPr>
          <a:xfrm>
            <a:off x="304800" y="1600200"/>
            <a:ext cx="4495800" cy="4572000"/>
          </a:xfrm>
        </p:spPr>
        <p:txBody>
          <a:bodyPr/>
          <a:lstStyle/>
          <a:p>
            <a:r>
              <a:rPr lang="en-US" dirty="0" smtClean="0"/>
              <a:t>Call Streets Division - West:</a:t>
            </a:r>
          </a:p>
          <a:p>
            <a:pPr lvl="1"/>
            <a:r>
              <a:rPr lang="en-US" dirty="0" smtClean="0"/>
              <a:t>608-266-4681</a:t>
            </a:r>
          </a:p>
          <a:p>
            <a:endParaRPr lang="en-US" dirty="0" smtClean="0"/>
          </a:p>
          <a:p>
            <a:r>
              <a:rPr lang="en-US" dirty="0" smtClean="0"/>
              <a:t>Email:</a:t>
            </a:r>
          </a:p>
          <a:p>
            <a:pPr lvl="1"/>
            <a:r>
              <a:rPr lang="en-US" dirty="0" smtClean="0"/>
              <a:t>streets@cityofmadison.com</a:t>
            </a:r>
            <a:endParaRPr lang="en-US" dirty="0"/>
          </a:p>
        </p:txBody>
      </p:sp>
      <p:pic>
        <p:nvPicPr>
          <p:cNvPr id="6" name="Content Placeholder 5" descr="NewStreetsLogoBW.jpg"/>
          <p:cNvPicPr>
            <a:picLocks noGrp="1" noChangeAspect="1"/>
          </p:cNvPicPr>
          <p:nvPr>
            <p:ph sz="quarter" idx="2"/>
          </p:nvPr>
        </p:nvPicPr>
        <p:blipFill>
          <a:blip r:embed="rId2" cstate="print"/>
          <a:stretch>
            <a:fillRect/>
          </a:stretch>
        </p:blipFill>
        <p:spPr>
          <a:xfrm>
            <a:off x="4845050" y="1931988"/>
            <a:ext cx="3886200" cy="3886200"/>
          </a:xfrm>
        </p:spPr>
      </p:pic>
      <p:sp>
        <p:nvSpPr>
          <p:cNvPr id="5" name="Slide Number Placeholder 4"/>
          <p:cNvSpPr>
            <a:spLocks noGrp="1"/>
          </p:cNvSpPr>
          <p:nvPr>
            <p:ph type="sldNum" sz="quarter" idx="16"/>
          </p:nvPr>
        </p:nvSpPr>
        <p:spPr/>
        <p:txBody>
          <a:bodyPr>
            <a:normAutofit fontScale="77500" lnSpcReduction="20000"/>
          </a:bodyPr>
          <a:lstStyle/>
          <a:p>
            <a:fld id="{B9095866-3371-4787-A21A-0F34FB328663}" type="slidenum">
              <a:rPr lang="en-US" smtClean="0"/>
              <a:pPr/>
              <a:t>61</a:t>
            </a:fld>
            <a:r>
              <a:rPr lang="en-US" dirty="0" smtClean="0"/>
              <a:t>/65</a:t>
            </a:r>
            <a:endParaRPr lang="en-US" dirty="0"/>
          </a:p>
        </p:txBody>
      </p:sp>
      <p:sp>
        <p:nvSpPr>
          <p:cNvPr id="7" name="Footer Placeholder 6"/>
          <p:cNvSpPr>
            <a:spLocks noGrp="1"/>
          </p:cNvSpPr>
          <p:nvPr>
            <p:ph type="ftr" sz="quarter" idx="17"/>
          </p:nvPr>
        </p:nvSpPr>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2016-17 Winter Diary</a:t>
            </a:r>
            <a:endParaRPr lang="en-US" dirty="0"/>
          </a:p>
        </p:txBody>
      </p:sp>
      <p:sp>
        <p:nvSpPr>
          <p:cNvPr id="3" name="Content Placeholder 2"/>
          <p:cNvSpPr>
            <a:spLocks noGrp="1"/>
          </p:cNvSpPr>
          <p:nvPr>
            <p:ph sz="quarter" idx="1"/>
          </p:nvPr>
        </p:nvSpPr>
        <p:spPr/>
        <p:txBody>
          <a:bodyPr>
            <a:normAutofit fontScale="85000" lnSpcReduction="20000"/>
          </a:bodyPr>
          <a:lstStyle/>
          <a:p>
            <a:pPr>
              <a:buNone/>
            </a:pPr>
            <a:r>
              <a:rPr lang="en-US" dirty="0" smtClean="0"/>
              <a:t>December 4 event:</a:t>
            </a:r>
          </a:p>
          <a:p>
            <a:r>
              <a:rPr lang="en-US" dirty="0" smtClean="0"/>
              <a:t>All forecasts called for 1-3 inches until snow began to fall on Sunday and totals kept increasing. Road temperatures were high, and a lot melted, but it was a heavy, dense snow. Drivers created deep ruts in snow, so decision made to plow because if temperatures dropped the ruts would freeze and could not be cleared. Salt routes were maintained throughout storm until general plow began around 10pm 12/4. Plowing operation ended by 6am, 12/5 (9 hours). Available staff prevented some alleys from being plowed immediately.  This snow was very dense, so shoveling driveways was pretty tough for a lot of people.  Official snow depth: 5.7 inches, new Madison </a:t>
            </a:r>
            <a:r>
              <a:rPr lang="en-US" dirty="0" smtClean="0"/>
              <a:t>record for the day.  </a:t>
            </a:r>
            <a:r>
              <a:rPr lang="en-US" dirty="0" smtClean="0"/>
              <a:t>Snow on the roads? Deep enough.</a:t>
            </a:r>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62</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2016-2017 Winter Diary	</a:t>
            </a:r>
            <a:endParaRPr lang="en-US" dirty="0"/>
          </a:p>
        </p:txBody>
      </p:sp>
      <p:sp>
        <p:nvSpPr>
          <p:cNvPr id="3" name="Content Placeholder 2"/>
          <p:cNvSpPr>
            <a:spLocks noGrp="1"/>
          </p:cNvSpPr>
          <p:nvPr>
            <p:ph sz="quarter" idx="1"/>
          </p:nvPr>
        </p:nvSpPr>
        <p:spPr>
          <a:xfrm>
            <a:off x="0" y="1524000"/>
            <a:ext cx="8991600" cy="5105400"/>
          </a:xfrm>
        </p:spPr>
        <p:txBody>
          <a:bodyPr>
            <a:normAutofit fontScale="85000" lnSpcReduction="20000"/>
          </a:bodyPr>
          <a:lstStyle/>
          <a:p>
            <a:pPr>
              <a:buNone/>
            </a:pPr>
            <a:r>
              <a:rPr lang="en-US" dirty="0" smtClean="0"/>
              <a:t>December 10-11 event:</a:t>
            </a:r>
          </a:p>
          <a:p>
            <a:r>
              <a:rPr lang="en-US" dirty="0" smtClean="0"/>
              <a:t>All forecasts prior to event predicted up to 12 inches of snow – some saying snow would start Saturday and not end until Sunday evening. Road temperatures below freezing, so all the snow will stick. </a:t>
            </a:r>
            <a:r>
              <a:rPr lang="en-US" dirty="0" smtClean="0"/>
              <a:t>Since pavement was </a:t>
            </a:r>
            <a:r>
              <a:rPr lang="en-US" dirty="0" smtClean="0"/>
              <a:t>dry, s</a:t>
            </a:r>
            <a:r>
              <a:rPr lang="en-US" dirty="0" smtClean="0"/>
              <a:t>elect streets were </a:t>
            </a:r>
            <a:r>
              <a:rPr lang="en-US" dirty="0" smtClean="0"/>
              <a:t>brined before snow event on 12/9. </a:t>
            </a:r>
            <a:r>
              <a:rPr lang="en-US" dirty="0" smtClean="0"/>
              <a:t>Snow </a:t>
            </a:r>
            <a:r>
              <a:rPr lang="en-US" dirty="0" smtClean="0"/>
              <a:t>started falling Saturday around 3pm and continued until close to 7pm on Sunday, giving us over 7 inches on the ground – plenty deep enough for a general plow. A snow emergency was declared. No staffing issues and a general plow commenced around 10pm 12/11. </a:t>
            </a:r>
            <a:r>
              <a:rPr lang="en-US" dirty="0" smtClean="0"/>
              <a:t>We received a </a:t>
            </a:r>
            <a:r>
              <a:rPr lang="en-US" dirty="0" smtClean="0"/>
              <a:t>light snow </a:t>
            </a:r>
            <a:r>
              <a:rPr lang="en-US" dirty="0" smtClean="0"/>
              <a:t>overnight during plowing. Another complication: since </a:t>
            </a:r>
            <a:r>
              <a:rPr lang="en-US" dirty="0" smtClean="0"/>
              <a:t>this </a:t>
            </a:r>
            <a:r>
              <a:rPr lang="en-US" dirty="0" smtClean="0"/>
              <a:t>was </a:t>
            </a:r>
            <a:r>
              <a:rPr lang="en-US" dirty="0" smtClean="0"/>
              <a:t>such a powdery </a:t>
            </a:r>
            <a:r>
              <a:rPr lang="en-US" dirty="0" smtClean="0"/>
              <a:t>snow </a:t>
            </a:r>
            <a:r>
              <a:rPr lang="en-US" dirty="0" smtClean="0"/>
              <a:t>it drifted in some areas with the moderate winds (especially on far west side where it is more open). Plow finished by 6am 12/12 (9 hours).  Clean up operations post-plow were continuous until 7am 12/13.</a:t>
            </a:r>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63</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2016-2017 Winter Diary</a:t>
            </a:r>
            <a:endParaRPr lang="en-US" dirty="0"/>
          </a:p>
        </p:txBody>
      </p:sp>
      <p:sp>
        <p:nvSpPr>
          <p:cNvPr id="3" name="Content Placeholder 2"/>
          <p:cNvSpPr>
            <a:spLocks noGrp="1"/>
          </p:cNvSpPr>
          <p:nvPr>
            <p:ph sz="quarter" idx="1"/>
          </p:nvPr>
        </p:nvSpPr>
        <p:spPr>
          <a:xfrm>
            <a:off x="228600" y="1600200"/>
            <a:ext cx="8763000" cy="4953000"/>
          </a:xfrm>
        </p:spPr>
        <p:txBody>
          <a:bodyPr>
            <a:normAutofit fontScale="85000" lnSpcReduction="20000"/>
          </a:bodyPr>
          <a:lstStyle/>
          <a:p>
            <a:pPr>
              <a:buNone/>
            </a:pPr>
            <a:r>
              <a:rPr lang="en-US" dirty="0" smtClean="0"/>
              <a:t>December 16-17 event</a:t>
            </a:r>
          </a:p>
          <a:p>
            <a:r>
              <a:rPr lang="en-US" dirty="0" smtClean="0"/>
              <a:t>All forecasts called for another deep snow, 7 to 10 inches, plus polar vortex temperatures that render salt ineffective. Roads will be slippery as only sand applied to help with traction. Snows started around 3am Friday. Snows stopped Saturday morning with just north of 3 inches on the ground. We elected not to plow </a:t>
            </a:r>
            <a:r>
              <a:rPr lang="en-US" dirty="0" smtClean="0"/>
              <a:t>at that time </a:t>
            </a:r>
            <a:r>
              <a:rPr lang="en-US" dirty="0" smtClean="0"/>
              <a:t>because another band of snow was coming and when it did, it dumped another 4 inches on the road.  Plowing started around 9pm on 12/16 and wrapped up around 7am on 12/17. With more snow piled on the terraces, roads </a:t>
            </a:r>
            <a:r>
              <a:rPr lang="en-US" dirty="0" smtClean="0"/>
              <a:t>get </a:t>
            </a:r>
            <a:r>
              <a:rPr lang="en-US" dirty="0" smtClean="0"/>
              <a:t>narrower and requires more touch up </a:t>
            </a:r>
            <a:r>
              <a:rPr lang="en-US" dirty="0" smtClean="0"/>
              <a:t>as snow falls from the curb windrow into the street (harder to push the snow out of the street when the windrows are piled high on the curb). </a:t>
            </a:r>
            <a:r>
              <a:rPr lang="en-US" dirty="0" smtClean="0"/>
              <a:t>Worked on plow back operations throughout the whole week, and plowed off the fluffed hard pack on 12/22.</a:t>
            </a:r>
          </a:p>
          <a:p>
            <a:endParaRPr lang="en-US" dirty="0"/>
          </a:p>
        </p:txBody>
      </p:sp>
      <p:sp>
        <p:nvSpPr>
          <p:cNvPr id="4" name="Slide Number Placeholder 3"/>
          <p:cNvSpPr>
            <a:spLocks noGrp="1"/>
          </p:cNvSpPr>
          <p:nvPr>
            <p:ph type="sldNum" sz="quarter" idx="12"/>
          </p:nvPr>
        </p:nvSpPr>
        <p:spPr>
          <a:xfrm>
            <a:off x="0" y="1295400"/>
            <a:ext cx="533400" cy="244476"/>
          </a:xfrm>
        </p:spPr>
        <p:txBody>
          <a:bodyPr>
            <a:normAutofit fontScale="77500" lnSpcReduction="20000"/>
          </a:bodyPr>
          <a:lstStyle/>
          <a:p>
            <a:fld id="{B9095866-3371-4787-A21A-0F34FB328663}" type="slidenum">
              <a:rPr lang="en-US" smtClean="0"/>
              <a:pPr/>
              <a:t>64</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2016-2017 Winter Diary	</a:t>
            </a:r>
            <a:endParaRPr lang="en-US" dirty="0"/>
          </a:p>
        </p:txBody>
      </p:sp>
      <p:sp>
        <p:nvSpPr>
          <p:cNvPr id="3" name="Content Placeholder 2"/>
          <p:cNvSpPr>
            <a:spLocks noGrp="1"/>
          </p:cNvSpPr>
          <p:nvPr>
            <p:ph sz="quarter" idx="1"/>
          </p:nvPr>
        </p:nvSpPr>
        <p:spPr>
          <a:xfrm>
            <a:off x="381000" y="1600200"/>
            <a:ext cx="8385048" cy="5029200"/>
          </a:xfrm>
        </p:spPr>
        <p:txBody>
          <a:bodyPr>
            <a:normAutofit fontScale="92500" lnSpcReduction="20000"/>
          </a:bodyPr>
          <a:lstStyle/>
          <a:p>
            <a:pPr>
              <a:buNone/>
            </a:pPr>
            <a:r>
              <a:rPr lang="en-US" dirty="0" smtClean="0"/>
              <a:t>December </a:t>
            </a:r>
            <a:r>
              <a:rPr lang="en-US" dirty="0" smtClean="0"/>
              <a:t>23 &amp; 25 events</a:t>
            </a:r>
            <a:endParaRPr lang="en-US" dirty="0" smtClean="0"/>
          </a:p>
          <a:p>
            <a:r>
              <a:rPr lang="en-US" b="1" dirty="0" smtClean="0"/>
              <a:t>12/23: </a:t>
            </a:r>
            <a:r>
              <a:rPr lang="en-US" dirty="0" smtClean="0"/>
              <a:t>Snow </a:t>
            </a:r>
            <a:r>
              <a:rPr lang="en-US" dirty="0" smtClean="0"/>
              <a:t>predictions </a:t>
            </a:r>
            <a:r>
              <a:rPr lang="en-US" dirty="0" smtClean="0"/>
              <a:t>ranged </a:t>
            </a:r>
            <a:r>
              <a:rPr lang="en-US" dirty="0" smtClean="0"/>
              <a:t>from just over 1 inch up to 4 inches. </a:t>
            </a:r>
            <a:r>
              <a:rPr lang="en-US" dirty="0" smtClean="0"/>
              <a:t>Snow came much later than anticipated on 12/23, but salt route crews were out since 7am on </a:t>
            </a:r>
            <a:r>
              <a:rPr lang="en-US" dirty="0" smtClean="0"/>
              <a:t>12/23. Salt routes maintained throughout the storm and into the over night hours. </a:t>
            </a:r>
            <a:r>
              <a:rPr lang="en-US" dirty="0" smtClean="0"/>
              <a:t>We ultimately received less than the 3 inches on the roads, so no general plow needed.  </a:t>
            </a:r>
          </a:p>
          <a:p>
            <a:r>
              <a:rPr lang="en-US" b="1" dirty="0" smtClean="0"/>
              <a:t>12/25</a:t>
            </a:r>
            <a:r>
              <a:rPr lang="en-US" dirty="0" smtClean="0"/>
              <a:t>: </a:t>
            </a:r>
            <a:r>
              <a:rPr lang="en-US" dirty="0" smtClean="0"/>
              <a:t>Freezing </a:t>
            </a:r>
            <a:r>
              <a:rPr lang="en-US" dirty="0" smtClean="0"/>
              <a:t>rain event </a:t>
            </a:r>
            <a:r>
              <a:rPr lang="en-US" dirty="0" smtClean="0"/>
              <a:t>predicted initially then removed from forecasts. Even forecasts received in the evening on 12/24 said no freezing rain.  Then </a:t>
            </a:r>
            <a:r>
              <a:rPr lang="en-US" dirty="0" smtClean="0"/>
              <a:t>we received</a:t>
            </a:r>
            <a:r>
              <a:rPr lang="en-US" dirty="0" smtClean="0"/>
              <a:t> freezing rain on 12/25. Crews were dispatched to the salt routes and maintained these routes until weather warmed in the afternoon.</a:t>
            </a:r>
            <a:endParaRPr lang="en-US" dirty="0" smtClean="0"/>
          </a:p>
          <a:p>
            <a:endParaRPr lang="en-US" dirty="0"/>
          </a:p>
        </p:txBody>
      </p:sp>
      <p:sp>
        <p:nvSpPr>
          <p:cNvPr id="4" name="Slide Number Placeholder 3"/>
          <p:cNvSpPr>
            <a:spLocks noGrp="1"/>
          </p:cNvSpPr>
          <p:nvPr>
            <p:ph type="sldNum" sz="quarter" idx="12"/>
          </p:nvPr>
        </p:nvSpPr>
        <p:spPr/>
        <p:txBody>
          <a:bodyPr>
            <a:normAutofit fontScale="77500" lnSpcReduction="20000"/>
          </a:bodyPr>
          <a:lstStyle/>
          <a:p>
            <a:fld id="{B9095866-3371-4787-A21A-0F34FB328663}" type="slidenum">
              <a:rPr lang="en-US" smtClean="0"/>
              <a:pPr/>
              <a:t>65</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Snow Response – </a:t>
            </a:r>
            <a:br>
              <a:rPr lang="en-US" dirty="0" smtClean="0"/>
            </a:br>
            <a:r>
              <a:rPr lang="en-US" dirty="0" smtClean="0"/>
              <a:t>Less than 3 inches on the Road</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When snowfall begins to cover the road, 30 salt trucks are deployed to plow and maintain the salt routes. </a:t>
            </a:r>
            <a:br>
              <a:rPr lang="en-US" dirty="0" smtClean="0"/>
            </a:br>
            <a:r>
              <a:rPr lang="en-US" dirty="0" smtClean="0"/>
              <a:t>(16 trucks West; 14 trucks East)</a:t>
            </a:r>
          </a:p>
          <a:p>
            <a:pPr lvl="1"/>
            <a:r>
              <a:rPr lang="en-US" dirty="0" smtClean="0"/>
              <a:t>Salt routes are the major thoroughfares in the city of Madison, Metro bus routes, roads around schools &amp; hospitals, and some steep hills, curves, and intersection</a:t>
            </a:r>
          </a:p>
          <a:p>
            <a:pPr lvl="2"/>
            <a:r>
              <a:rPr lang="en-US" dirty="0" smtClean="0"/>
              <a:t>Not school bus routes – too many of them</a:t>
            </a:r>
          </a:p>
          <a:p>
            <a:pPr lvl="1"/>
            <a:r>
              <a:rPr lang="en-US" dirty="0" smtClean="0"/>
              <a:t>Sanding trucks also often deployed for hills, curves, and intersections – called “Sand First” routes. We typically have 2 of these trucks out (1 east; 1 west), giving us 32 crews.</a:t>
            </a:r>
          </a:p>
          <a:p>
            <a:pPr lvl="1"/>
            <a:r>
              <a:rPr lang="en-US" dirty="0" smtClean="0"/>
              <a:t>On west side, there are 53 areas the </a:t>
            </a:r>
            <a:r>
              <a:rPr lang="en-US" dirty="0" smtClean="0"/>
              <a:t>Sand First </a:t>
            </a:r>
            <a:r>
              <a:rPr lang="en-US" dirty="0" smtClean="0"/>
              <a:t>truck has to service.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B9095866-3371-4787-A21A-0F34FB328663}" type="slidenum">
              <a:rPr lang="en-US" smtClean="0"/>
              <a:pPr/>
              <a:t>7</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19800" y="76200"/>
            <a:ext cx="2819400" cy="6507162"/>
          </a:xfrm>
        </p:spPr>
        <p:txBody>
          <a:bodyPr>
            <a:normAutofit fontScale="90000"/>
          </a:bodyPr>
          <a:lstStyle/>
          <a:p>
            <a:r>
              <a:rPr lang="en-US" sz="2200" dirty="0" smtClean="0"/>
              <a:t>The red lines part of Salt Route 16. Blue lines are “deadhead” sections of Route 16.</a:t>
            </a:r>
            <a:r>
              <a:rPr lang="en-US" sz="3100" dirty="0" smtClean="0"/>
              <a:t/>
            </a:r>
            <a:br>
              <a:rPr lang="en-US" sz="3100" dirty="0" smtClean="0"/>
            </a:br>
            <a:r>
              <a:rPr lang="en-US" sz="3100" dirty="0" smtClean="0"/>
              <a:t/>
            </a:r>
            <a:br>
              <a:rPr lang="en-US" sz="3100" dirty="0" smtClean="0"/>
            </a:br>
            <a:r>
              <a:rPr lang="en-US" sz="3100" dirty="0" smtClean="0"/>
              <a:t>Hawk’s Landing is in the lower left corner.</a:t>
            </a:r>
            <a:br>
              <a:rPr lang="en-US" sz="3100" dirty="0" smtClean="0"/>
            </a:br>
            <a:r>
              <a:rPr lang="en-US" sz="3100" dirty="0" smtClean="0"/>
              <a:t/>
            </a:r>
            <a:br>
              <a:rPr lang="en-US" sz="3100" dirty="0" smtClean="0"/>
            </a:br>
            <a:r>
              <a:rPr lang="en-US" sz="3100" dirty="0" smtClean="0"/>
              <a:t>Red Tail/Lone Oak from Valley View to Midtown is the on salt route #16.</a:t>
            </a:r>
            <a:r>
              <a:rPr lang="en-US" dirty="0" smtClean="0"/>
              <a:t/>
            </a:r>
            <a:br>
              <a:rPr lang="en-US" dirty="0" smtClean="0"/>
            </a:br>
            <a:endParaRPr lang="en-US" dirty="0"/>
          </a:p>
        </p:txBody>
      </p:sp>
      <p:pic>
        <p:nvPicPr>
          <p:cNvPr id="1026" name="Picture 2"/>
          <p:cNvPicPr>
            <a:picLocks noGrp="1" noChangeAspect="1" noChangeArrowheads="1"/>
          </p:cNvPicPr>
          <p:nvPr>
            <p:ph sz="quarter" idx="4294967295"/>
          </p:nvPr>
        </p:nvPicPr>
        <p:blipFill>
          <a:blip r:embed="rId2" cstate="print"/>
          <a:srcRect/>
          <a:stretch>
            <a:fillRect/>
          </a:stretch>
        </p:blipFill>
        <p:spPr bwMode="auto">
          <a:xfrm>
            <a:off x="0" y="0"/>
            <a:ext cx="5943600" cy="6878638"/>
          </a:xfrm>
          <a:prstGeom prst="rect">
            <a:avLst/>
          </a:prstGeom>
          <a:noFill/>
          <a:ln w="9525">
            <a:noFill/>
            <a:miter lim="800000"/>
            <a:headEnd/>
            <a:tailEnd/>
          </a:ln>
        </p:spPr>
      </p:pic>
      <p:sp>
        <p:nvSpPr>
          <p:cNvPr id="4" name="Slide Number Placeholder 3"/>
          <p:cNvSpPr>
            <a:spLocks noGrp="1"/>
          </p:cNvSpPr>
          <p:nvPr>
            <p:ph type="sldNum" sz="quarter" idx="12"/>
          </p:nvPr>
        </p:nvSpPr>
        <p:spPr>
          <a:xfrm>
            <a:off x="8382000" y="6324600"/>
            <a:ext cx="533400" cy="381000"/>
          </a:xfrm>
        </p:spPr>
        <p:txBody>
          <a:bodyPr/>
          <a:lstStyle/>
          <a:p>
            <a:fld id="{B9095866-3371-4787-A21A-0F34FB328663}" type="slidenum">
              <a:rPr lang="en-US" smtClean="0"/>
              <a:pPr/>
              <a:t>8</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2286000" cy="6096000"/>
          </a:xfrm>
        </p:spPr>
        <p:txBody>
          <a:bodyPr>
            <a:normAutofit/>
          </a:bodyPr>
          <a:lstStyle/>
          <a:p>
            <a:r>
              <a:rPr lang="en-US" sz="2800" dirty="0" smtClean="0"/>
              <a:t>City salt route 12 also covers part of Hawks by servicing  Lone Oak / </a:t>
            </a:r>
            <a:r>
              <a:rPr lang="en-US" sz="2800" dirty="0" err="1" smtClean="0"/>
              <a:t>Redtail</a:t>
            </a:r>
            <a:r>
              <a:rPr lang="en-US" sz="2800" dirty="0" smtClean="0"/>
              <a:t> from Valley View to Midtown, and also servicing </a:t>
            </a:r>
            <a:r>
              <a:rPr lang="en-US" sz="2800" dirty="0" err="1" smtClean="0"/>
              <a:t>Redan</a:t>
            </a:r>
            <a:r>
              <a:rPr lang="en-US" sz="2800" dirty="0" smtClean="0"/>
              <a:t> / Ancient Oak loop.</a:t>
            </a:r>
            <a:endParaRPr lang="en-US" sz="2800" dirty="0"/>
          </a:p>
        </p:txBody>
      </p:sp>
      <p:pic>
        <p:nvPicPr>
          <p:cNvPr id="2050" name="Picture 2"/>
          <p:cNvPicPr>
            <a:picLocks noChangeAspect="1" noChangeArrowheads="1"/>
          </p:cNvPicPr>
          <p:nvPr/>
        </p:nvPicPr>
        <p:blipFill>
          <a:blip r:embed="rId2" cstate="print"/>
          <a:srcRect/>
          <a:stretch>
            <a:fillRect/>
          </a:stretch>
        </p:blipFill>
        <p:spPr bwMode="auto">
          <a:xfrm>
            <a:off x="2388987" y="457200"/>
            <a:ext cx="6755013" cy="6172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9095866-3371-4787-A21A-0F34FB328663}" type="slidenum">
              <a:rPr lang="en-US" smtClean="0"/>
              <a:pPr/>
              <a:t>9</a:t>
            </a:fld>
            <a:r>
              <a:rPr lang="en-US" dirty="0" smtClean="0"/>
              <a:t>/65</a:t>
            </a:r>
            <a:endParaRPr lang="en-US" dirty="0"/>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3341</TotalTime>
  <Words>4078</Words>
  <Application>Microsoft Office PowerPoint</Application>
  <PresentationFormat>On-screen Show (4:3)</PresentationFormat>
  <Paragraphs>339</Paragraphs>
  <Slides>65</Slides>
  <Notes>1</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Median</vt:lpstr>
      <vt:lpstr>Streets Division Plowing Operations Hawk’s Landing</vt:lpstr>
      <vt:lpstr>Objectives</vt:lpstr>
      <vt:lpstr>Common Concerns That Will be Addressed Later</vt:lpstr>
      <vt:lpstr>Common Feeling We Can’t Address</vt:lpstr>
      <vt:lpstr>Let’s be Mariano Rivera</vt:lpstr>
      <vt:lpstr>DISCLAIMER!</vt:lpstr>
      <vt:lpstr>Snow Response –  Less than 3 inches on the Road</vt:lpstr>
      <vt:lpstr>The red lines part of Salt Route 16. Blue lines are “deadhead” sections of Route 16.  Hawk’s Landing is in the lower left corner.  Red Tail/Lone Oak from Valley View to Midtown is the on salt route #16. </vt:lpstr>
      <vt:lpstr>City salt route 12 also covers part of Hawks by servicing  Lone Oak / Redtail from Valley View to Midtown, and also servicing Redan / Ancient Oak loop.</vt:lpstr>
      <vt:lpstr>Slide 10</vt:lpstr>
      <vt:lpstr>Areas covered by city salt routes  &amp; sand first in Hawk’s Landing</vt:lpstr>
      <vt:lpstr>Snow Response – Salt Routes</vt:lpstr>
      <vt:lpstr>Snow Response – Brining </vt:lpstr>
      <vt:lpstr>Snow Response – Area Sanders</vt:lpstr>
      <vt:lpstr> Snow response is more than just streets</vt:lpstr>
      <vt:lpstr>Snow Response  Over Three Inches on the Roads</vt:lpstr>
      <vt:lpstr>Where do we measure the snow?</vt:lpstr>
      <vt:lpstr>In depth snow depth</vt:lpstr>
      <vt:lpstr>Time out, buckaroo! What about the winter of 2015-2016!  We got 5 inches of snow just before Thanksgiving and nobody plowed. That was over three inches. What gives, bub?</vt:lpstr>
      <vt:lpstr>Time out - Explained</vt:lpstr>
      <vt:lpstr>Snow Response – General Plowing </vt:lpstr>
      <vt:lpstr>General Plowing –Bodies &amp; Trucks</vt:lpstr>
      <vt:lpstr>General Plowing – The Goal</vt:lpstr>
      <vt:lpstr>Plow timeline example (this assumes ideal conditions with no complications, of course)</vt:lpstr>
      <vt:lpstr>What needs to be plowed</vt:lpstr>
      <vt:lpstr>Mile Plowing – Citywide </vt:lpstr>
      <vt:lpstr>Mile Plowing - Citywide</vt:lpstr>
      <vt:lpstr>Slide 28</vt:lpstr>
      <vt:lpstr>General Plow: There Is No “Last One to Be Plowed”</vt:lpstr>
      <vt:lpstr>But there are priorities…</vt:lpstr>
      <vt:lpstr>About Hawk’s Landing… Travel time – about 30 minutes</vt:lpstr>
      <vt:lpstr>Travel time - continued</vt:lpstr>
      <vt:lpstr>Slide 33</vt:lpstr>
      <vt:lpstr>And there’s the carriage lanes…</vt:lpstr>
      <vt:lpstr>Time out! So, you’re saying that if I live in a cul-de-sac on the far west side of town, and it takes you an hour just to get to my neighborhood, and then I have to wait even longer for the special truck to plow it – doesn’t that make me last? </vt:lpstr>
      <vt:lpstr>Equipment used in your zone:  Plow truck</vt:lpstr>
      <vt:lpstr>Equipment used in your zone:  Loader</vt:lpstr>
      <vt:lpstr>Equipment used in your zone: Grader</vt:lpstr>
      <vt:lpstr>Equipment used in your zone:  One ton truck</vt:lpstr>
      <vt:lpstr>How We Plow – Residential Streets</vt:lpstr>
      <vt:lpstr>How We Plow – Culs-de-Sac</vt:lpstr>
      <vt:lpstr>How we plow – Carriage Lanes</vt:lpstr>
      <vt:lpstr>What plowed looks like on residential streets…</vt:lpstr>
      <vt:lpstr>A Note about Hard Pack &amp; Fluff  </vt:lpstr>
      <vt:lpstr>Why is there snow in my driveway? </vt:lpstr>
      <vt:lpstr>A quick lesson in driveways</vt:lpstr>
      <vt:lpstr>Slide 47</vt:lpstr>
      <vt:lpstr>Slide 48</vt:lpstr>
      <vt:lpstr>Slide 49</vt:lpstr>
      <vt:lpstr>Slide 50</vt:lpstr>
      <vt:lpstr>Snow in the driveway</vt:lpstr>
      <vt:lpstr>And bad contractors can make the problem worse</vt:lpstr>
      <vt:lpstr>Bad job by a driveway contractor…</vt:lpstr>
      <vt:lpstr>Why is snow in the driveway unavoidable?</vt:lpstr>
      <vt:lpstr>Preventing driveway snow: What about changing the plow blade angle? </vt:lpstr>
      <vt:lpstr>Preventing driveway snow: What about a mechanical solution?</vt:lpstr>
      <vt:lpstr>Time out!   So, there’s nothing I can do about snow in the driveway? I don’t agree.  I think there’s something.</vt:lpstr>
      <vt:lpstr>Time out again! Why can’t the city shovel out my driveway?</vt:lpstr>
      <vt:lpstr>Special note: December 15 </vt:lpstr>
      <vt:lpstr>Stay informed</vt:lpstr>
      <vt:lpstr>Questions?</vt:lpstr>
      <vt:lpstr>2016-17 Winter Diary</vt:lpstr>
      <vt:lpstr>2016-2017 Winter Diary </vt:lpstr>
      <vt:lpstr>2016-2017 Winter Diary</vt:lpstr>
      <vt:lpstr>2016-2017 Winter Diary </vt:lpstr>
    </vt:vector>
  </TitlesOfParts>
  <Company>City of Madison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Equipment used</dc:title>
  <dc:creator>stbej</dc:creator>
  <cp:lastModifiedBy>stbej</cp:lastModifiedBy>
  <cp:revision>338</cp:revision>
  <dcterms:created xsi:type="dcterms:W3CDTF">2016-10-24T20:03:06Z</dcterms:created>
  <dcterms:modified xsi:type="dcterms:W3CDTF">2016-12-28T15:16:31Z</dcterms:modified>
</cp:coreProperties>
</file>